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ppt/charts/chart3.xml" ContentType="application/vnd.openxmlformats-officedocument.drawingml.chart+xml"/>
  <Override PartName="/ppt/notesSlides/notesSlide6.xml" ContentType="application/vnd.openxmlformats-officedocument.presentationml.notesSlide+xml"/>
  <Override PartName="/ppt/charts/chart4.xml" ContentType="application/vnd.openxmlformats-officedocument.drawingml.chart+xml"/>
  <Override PartName="/ppt/notesSlides/notesSlide7.xml" ContentType="application/vnd.openxmlformats-officedocument.presentationml.notesSlide+xml"/>
  <Override PartName="/ppt/charts/chart5.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6.xml" ContentType="application/vnd.openxmlformats-officedocument.drawingml.chart+xml"/>
  <Override PartName="/ppt/notesSlides/notesSlide11.xml" ContentType="application/vnd.openxmlformats-officedocument.presentationml.notesSlide+xml"/>
  <Override PartName="/ppt/charts/chart7.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65" r:id="rId5"/>
    <p:sldId id="259" r:id="rId6"/>
    <p:sldId id="266" r:id="rId7"/>
    <p:sldId id="264" r:id="rId8"/>
    <p:sldId id="267" r:id="rId9"/>
    <p:sldId id="260" r:id="rId10"/>
    <p:sldId id="261" r:id="rId11"/>
    <p:sldId id="262" r:id="rId12"/>
    <p:sldId id="268" r:id="rId13"/>
    <p:sldId id="263" r:id="rId1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7" d="100"/>
          <a:sy n="57" d="100"/>
        </p:scale>
        <p:origin x="48" y="3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jamin Hansen" userId="edc73e33-f629-490c-ad79-1801bc918545" providerId="ADAL" clId="{500D2E2D-5022-4570-8411-94E2F7D67536}"/>
    <pc:docChg chg="custSel addSld modSld sldOrd">
      <pc:chgData name="Benjamin Hansen" userId="edc73e33-f629-490c-ad79-1801bc918545" providerId="ADAL" clId="{500D2E2D-5022-4570-8411-94E2F7D67536}" dt="2026-07-21T13:35:47.113" v="3" actId="6549"/>
      <pc:docMkLst>
        <pc:docMk/>
      </pc:docMkLst>
      <pc:sldChg chg="modSp mod">
        <pc:chgData name="Benjamin Hansen" userId="edc73e33-f629-490c-ad79-1801bc918545" providerId="ADAL" clId="{500D2E2D-5022-4570-8411-94E2F7D67536}" dt="2026-07-20T20:02:36.900" v="1" actId="26606"/>
        <pc:sldMkLst>
          <pc:docMk/>
          <pc:sldMk cId="0" sldId="257"/>
        </pc:sldMkLst>
        <pc:spChg chg="mod">
          <ac:chgData name="Benjamin Hansen" userId="edc73e33-f629-490c-ad79-1801bc918545" providerId="ADAL" clId="{500D2E2D-5022-4570-8411-94E2F7D67536}" dt="2026-07-20T20:02:36.900" v="1" actId="26606"/>
          <ac:spMkLst>
            <pc:docMk/>
            <pc:sldMk cId="0" sldId="257"/>
            <ac:spMk id="9" creationId="{00000000-0000-0000-0000-000000000000}"/>
          </ac:spMkLst>
        </pc:spChg>
        <pc:spChg chg="mod">
          <ac:chgData name="Benjamin Hansen" userId="edc73e33-f629-490c-ad79-1801bc918545" providerId="ADAL" clId="{500D2E2D-5022-4570-8411-94E2F7D67536}" dt="2026-07-20T20:02:36.900" v="1" actId="26606"/>
          <ac:spMkLst>
            <pc:docMk/>
            <pc:sldMk cId="0" sldId="257"/>
            <ac:spMk id="11" creationId="{00000000-0000-0000-0000-000000000000}"/>
          </ac:spMkLst>
        </pc:spChg>
        <pc:spChg chg="mod">
          <ac:chgData name="Benjamin Hansen" userId="edc73e33-f629-490c-ad79-1801bc918545" providerId="ADAL" clId="{500D2E2D-5022-4570-8411-94E2F7D67536}" dt="2026-07-20T20:02:36.900" v="1" actId="26606"/>
          <ac:spMkLst>
            <pc:docMk/>
            <pc:sldMk cId="0" sldId="257"/>
            <ac:spMk id="14" creationId="{00000000-0000-0000-0000-000000000000}"/>
          </ac:spMkLst>
        </pc:spChg>
      </pc:sldChg>
      <pc:sldChg chg="modSp mod">
        <pc:chgData name="Benjamin Hansen" userId="edc73e33-f629-490c-ad79-1801bc918545" providerId="ADAL" clId="{500D2E2D-5022-4570-8411-94E2F7D67536}" dt="2026-07-20T20:02:36.900" v="1" actId="26606"/>
        <pc:sldMkLst>
          <pc:docMk/>
          <pc:sldMk cId="0" sldId="258"/>
        </pc:sldMkLst>
        <pc:spChg chg="mod">
          <ac:chgData name="Benjamin Hansen" userId="edc73e33-f629-490c-ad79-1801bc918545" providerId="ADAL" clId="{500D2E2D-5022-4570-8411-94E2F7D67536}" dt="2026-07-20T20:02:36.900" v="1" actId="26606"/>
          <ac:spMkLst>
            <pc:docMk/>
            <pc:sldMk cId="0" sldId="258"/>
            <ac:spMk id="5" creationId="{00000000-0000-0000-0000-000000000000}"/>
          </ac:spMkLst>
        </pc:spChg>
        <pc:spChg chg="mod">
          <ac:chgData name="Benjamin Hansen" userId="edc73e33-f629-490c-ad79-1801bc918545" providerId="ADAL" clId="{500D2E2D-5022-4570-8411-94E2F7D67536}" dt="2026-07-20T20:02:36.900" v="1" actId="26606"/>
          <ac:spMkLst>
            <pc:docMk/>
            <pc:sldMk cId="0" sldId="258"/>
            <ac:spMk id="7" creationId="{00000000-0000-0000-0000-000000000000}"/>
          </ac:spMkLst>
        </pc:spChg>
        <pc:spChg chg="mod">
          <ac:chgData name="Benjamin Hansen" userId="edc73e33-f629-490c-ad79-1801bc918545" providerId="ADAL" clId="{500D2E2D-5022-4570-8411-94E2F7D67536}" dt="2026-07-20T20:02:36.900" v="1" actId="26606"/>
          <ac:spMkLst>
            <pc:docMk/>
            <pc:sldMk cId="0" sldId="258"/>
            <ac:spMk id="8" creationId="{00000000-0000-0000-0000-000000000000}"/>
          </ac:spMkLst>
        </pc:spChg>
        <pc:spChg chg="mod">
          <ac:chgData name="Benjamin Hansen" userId="edc73e33-f629-490c-ad79-1801bc918545" providerId="ADAL" clId="{500D2E2D-5022-4570-8411-94E2F7D67536}" dt="2026-07-20T19:00:56.737" v="0" actId="26606"/>
          <ac:spMkLst>
            <pc:docMk/>
            <pc:sldMk cId="0" sldId="258"/>
            <ac:spMk id="10" creationId="{00000000-0000-0000-0000-000000000000}"/>
          </ac:spMkLst>
        </pc:spChg>
        <pc:spChg chg="mod">
          <ac:chgData name="Benjamin Hansen" userId="edc73e33-f629-490c-ad79-1801bc918545" providerId="ADAL" clId="{500D2E2D-5022-4570-8411-94E2F7D67536}" dt="2026-07-20T20:02:36.900" v="1" actId="26606"/>
          <ac:spMkLst>
            <pc:docMk/>
            <pc:sldMk cId="0" sldId="258"/>
            <ac:spMk id="11" creationId="{00000000-0000-0000-0000-000000000000}"/>
          </ac:spMkLst>
        </pc:spChg>
        <pc:graphicFrameChg chg="add mod">
          <ac:chgData name="Benjamin Hansen" userId="edc73e33-f629-490c-ad79-1801bc918545" providerId="ADAL" clId="{500D2E2D-5022-4570-8411-94E2F7D67536}" dt="2026-07-20T20:02:36.900" v="1" actId="26606"/>
          <ac:graphicFrameMkLst>
            <pc:docMk/>
            <pc:sldMk cId="0" sldId="258"/>
            <ac:graphicFrameMk id="4" creationId="{00000000-0000-0000-0000-000000000000}"/>
          </ac:graphicFrameMkLst>
        </pc:graphicFrameChg>
      </pc:sldChg>
      <pc:sldChg chg="modSp mod">
        <pc:chgData name="Benjamin Hansen" userId="edc73e33-f629-490c-ad79-1801bc918545" providerId="ADAL" clId="{500D2E2D-5022-4570-8411-94E2F7D67536}" dt="2026-07-20T20:02:36.900" v="1" actId="26606"/>
        <pc:sldMkLst>
          <pc:docMk/>
          <pc:sldMk cId="0" sldId="259"/>
        </pc:sldMkLst>
        <pc:spChg chg="mod">
          <ac:chgData name="Benjamin Hansen" userId="edc73e33-f629-490c-ad79-1801bc918545" providerId="ADAL" clId="{500D2E2D-5022-4570-8411-94E2F7D67536}" dt="2026-07-20T20:02:36.900" v="1" actId="26606"/>
          <ac:spMkLst>
            <pc:docMk/>
            <pc:sldMk cId="0" sldId="259"/>
            <ac:spMk id="4" creationId="{00000000-0000-0000-0000-000000000000}"/>
          </ac:spMkLst>
        </pc:spChg>
        <pc:graphicFrameChg chg="add mod">
          <ac:chgData name="Benjamin Hansen" userId="edc73e33-f629-490c-ad79-1801bc918545" providerId="ADAL" clId="{500D2E2D-5022-4570-8411-94E2F7D67536}" dt="2026-07-20T20:02:36.900" v="1" actId="26606"/>
          <ac:graphicFrameMkLst>
            <pc:docMk/>
            <pc:sldMk cId="0" sldId="259"/>
            <ac:graphicFrameMk id="5" creationId="{00000000-0000-0000-0000-000000000000}"/>
          </ac:graphicFrameMkLst>
        </pc:graphicFrameChg>
      </pc:sldChg>
      <pc:sldChg chg="modSp mod ord">
        <pc:chgData name="Benjamin Hansen" userId="edc73e33-f629-490c-ad79-1801bc918545" providerId="ADAL" clId="{500D2E2D-5022-4570-8411-94E2F7D67536}" dt="2026-07-21T13:19:29.060" v="2" actId="26606"/>
        <pc:sldMkLst>
          <pc:docMk/>
          <pc:sldMk cId="0" sldId="260"/>
        </pc:sldMkLst>
        <pc:spChg chg="mod">
          <ac:chgData name="Benjamin Hansen" userId="edc73e33-f629-490c-ad79-1801bc918545" providerId="ADAL" clId="{500D2E2D-5022-4570-8411-94E2F7D67536}" dt="2026-07-20T19:00:56.737" v="0" actId="26606"/>
          <ac:spMkLst>
            <pc:docMk/>
            <pc:sldMk cId="0" sldId="260"/>
            <ac:spMk id="9" creationId="{00000000-0000-0000-0000-000000000000}"/>
          </ac:spMkLst>
        </pc:spChg>
        <pc:spChg chg="mod">
          <ac:chgData name="Benjamin Hansen" userId="edc73e33-f629-490c-ad79-1801bc918545" providerId="ADAL" clId="{500D2E2D-5022-4570-8411-94E2F7D67536}" dt="2026-07-21T13:19:29.060" v="2" actId="26606"/>
          <ac:spMkLst>
            <pc:docMk/>
            <pc:sldMk cId="0" sldId="260"/>
            <ac:spMk id="13" creationId="{00000000-0000-0000-0000-000000000000}"/>
          </ac:spMkLst>
        </pc:spChg>
        <pc:spChg chg="mod">
          <ac:chgData name="Benjamin Hansen" userId="edc73e33-f629-490c-ad79-1801bc918545" providerId="ADAL" clId="{500D2E2D-5022-4570-8411-94E2F7D67536}" dt="2026-07-20T19:00:56.737" v="0" actId="26606"/>
          <ac:spMkLst>
            <pc:docMk/>
            <pc:sldMk cId="0" sldId="260"/>
            <ac:spMk id="14" creationId="{00000000-0000-0000-0000-000000000000}"/>
          </ac:spMkLst>
        </pc:spChg>
        <pc:spChg chg="mod">
          <ac:chgData name="Benjamin Hansen" userId="edc73e33-f629-490c-ad79-1801bc918545" providerId="ADAL" clId="{500D2E2D-5022-4570-8411-94E2F7D67536}" dt="2026-07-20T19:00:56.737" v="0" actId="26606"/>
          <ac:spMkLst>
            <pc:docMk/>
            <pc:sldMk cId="0" sldId="260"/>
            <ac:spMk id="15" creationId="{00000000-0000-0000-0000-000000000000}"/>
          </ac:spMkLst>
        </pc:spChg>
        <pc:spChg chg="mod">
          <ac:chgData name="Benjamin Hansen" userId="edc73e33-f629-490c-ad79-1801bc918545" providerId="ADAL" clId="{500D2E2D-5022-4570-8411-94E2F7D67536}" dt="2026-07-20T19:00:56.737" v="0" actId="26606"/>
          <ac:spMkLst>
            <pc:docMk/>
            <pc:sldMk cId="0" sldId="260"/>
            <ac:spMk id="21" creationId="{00000000-0000-0000-0000-000000000000}"/>
          </ac:spMkLst>
        </pc:spChg>
        <pc:spChg chg="mod">
          <ac:chgData name="Benjamin Hansen" userId="edc73e33-f629-490c-ad79-1801bc918545" providerId="ADAL" clId="{500D2E2D-5022-4570-8411-94E2F7D67536}" dt="2026-07-20T19:00:56.737" v="0" actId="26606"/>
          <ac:spMkLst>
            <pc:docMk/>
            <pc:sldMk cId="0" sldId="260"/>
            <ac:spMk id="22" creationId="{00000000-0000-0000-0000-000000000000}"/>
          </ac:spMkLst>
        </pc:spChg>
        <pc:spChg chg="mod">
          <ac:chgData name="Benjamin Hansen" userId="edc73e33-f629-490c-ad79-1801bc918545" providerId="ADAL" clId="{500D2E2D-5022-4570-8411-94E2F7D67536}" dt="2026-07-20T19:00:56.737" v="0" actId="26606"/>
          <ac:spMkLst>
            <pc:docMk/>
            <pc:sldMk cId="0" sldId="260"/>
            <ac:spMk id="23" creationId="{00000000-0000-0000-0000-000000000000}"/>
          </ac:spMkLst>
        </pc:spChg>
        <pc:spChg chg="mod">
          <ac:chgData name="Benjamin Hansen" userId="edc73e33-f629-490c-ad79-1801bc918545" providerId="ADAL" clId="{500D2E2D-5022-4570-8411-94E2F7D67536}" dt="2026-07-20T20:02:36.900" v="1" actId="26606"/>
          <ac:spMkLst>
            <pc:docMk/>
            <pc:sldMk cId="0" sldId="260"/>
            <ac:spMk id="25" creationId="{00000000-0000-0000-0000-000000000000}"/>
          </ac:spMkLst>
        </pc:spChg>
        <pc:spChg chg="mod">
          <ac:chgData name="Benjamin Hansen" userId="edc73e33-f629-490c-ad79-1801bc918545" providerId="ADAL" clId="{500D2E2D-5022-4570-8411-94E2F7D67536}" dt="2026-07-20T20:02:36.900" v="1" actId="26606"/>
          <ac:spMkLst>
            <pc:docMk/>
            <pc:sldMk cId="0" sldId="260"/>
            <ac:spMk id="26" creationId="{00000000-0000-0000-0000-000000000000}"/>
          </ac:spMkLst>
        </pc:spChg>
        <pc:spChg chg="mod">
          <ac:chgData name="Benjamin Hansen" userId="edc73e33-f629-490c-ad79-1801bc918545" providerId="ADAL" clId="{500D2E2D-5022-4570-8411-94E2F7D67536}" dt="2026-07-20T20:02:36.900" v="1" actId="26606"/>
          <ac:spMkLst>
            <pc:docMk/>
            <pc:sldMk cId="0" sldId="260"/>
            <ac:spMk id="27" creationId="{00000000-0000-0000-0000-000000000000}"/>
          </ac:spMkLst>
        </pc:spChg>
      </pc:sldChg>
      <pc:sldChg chg="modSp mod">
        <pc:chgData name="Benjamin Hansen" userId="edc73e33-f629-490c-ad79-1801bc918545" providerId="ADAL" clId="{500D2E2D-5022-4570-8411-94E2F7D67536}" dt="2026-07-21T13:19:29.060" v="2" actId="26606"/>
        <pc:sldMkLst>
          <pc:docMk/>
          <pc:sldMk cId="0" sldId="261"/>
        </pc:sldMkLst>
        <pc:spChg chg="mod">
          <ac:chgData name="Benjamin Hansen" userId="edc73e33-f629-490c-ad79-1801bc918545" providerId="ADAL" clId="{500D2E2D-5022-4570-8411-94E2F7D67536}" dt="2026-07-20T19:00:56.737" v="0" actId="26606"/>
          <ac:spMkLst>
            <pc:docMk/>
            <pc:sldMk cId="0" sldId="261"/>
            <ac:spMk id="3" creationId="{00000000-0000-0000-0000-000000000000}"/>
          </ac:spMkLst>
        </pc:spChg>
        <pc:spChg chg="mod">
          <ac:chgData name="Benjamin Hansen" userId="edc73e33-f629-490c-ad79-1801bc918545" providerId="ADAL" clId="{500D2E2D-5022-4570-8411-94E2F7D67536}" dt="2026-07-21T13:19:29.060" v="2" actId="26606"/>
          <ac:spMkLst>
            <pc:docMk/>
            <pc:sldMk cId="0" sldId="261"/>
            <ac:spMk id="6" creationId="{00000000-0000-0000-0000-000000000000}"/>
          </ac:spMkLst>
        </pc:spChg>
        <pc:spChg chg="mod">
          <ac:chgData name="Benjamin Hansen" userId="edc73e33-f629-490c-ad79-1801bc918545" providerId="ADAL" clId="{500D2E2D-5022-4570-8411-94E2F7D67536}" dt="2026-07-21T13:19:29.060" v="2" actId="26606"/>
          <ac:spMkLst>
            <pc:docMk/>
            <pc:sldMk cId="0" sldId="261"/>
            <ac:spMk id="10" creationId="{00000000-0000-0000-0000-000000000000}"/>
          </ac:spMkLst>
        </pc:spChg>
        <pc:spChg chg="mod">
          <ac:chgData name="Benjamin Hansen" userId="edc73e33-f629-490c-ad79-1801bc918545" providerId="ADAL" clId="{500D2E2D-5022-4570-8411-94E2F7D67536}" dt="2026-07-20T19:00:56.737" v="0" actId="26606"/>
          <ac:spMkLst>
            <pc:docMk/>
            <pc:sldMk cId="0" sldId="261"/>
            <ac:spMk id="12" creationId="{00000000-0000-0000-0000-000000000000}"/>
          </ac:spMkLst>
        </pc:spChg>
        <pc:spChg chg="mod">
          <ac:chgData name="Benjamin Hansen" userId="edc73e33-f629-490c-ad79-1801bc918545" providerId="ADAL" clId="{500D2E2D-5022-4570-8411-94E2F7D67536}" dt="2026-07-20T19:00:56.737" v="0" actId="26606"/>
          <ac:spMkLst>
            <pc:docMk/>
            <pc:sldMk cId="0" sldId="261"/>
            <ac:spMk id="13" creationId="{00000000-0000-0000-0000-000000000000}"/>
          </ac:spMkLst>
        </pc:spChg>
        <pc:spChg chg="mod">
          <ac:chgData name="Benjamin Hansen" userId="edc73e33-f629-490c-ad79-1801bc918545" providerId="ADAL" clId="{500D2E2D-5022-4570-8411-94E2F7D67536}" dt="2026-07-20T20:02:36.900" v="1" actId="26606"/>
          <ac:spMkLst>
            <pc:docMk/>
            <pc:sldMk cId="0" sldId="261"/>
            <ac:spMk id="15" creationId="{00000000-0000-0000-0000-000000000000}"/>
          </ac:spMkLst>
        </pc:spChg>
        <pc:spChg chg="mod">
          <ac:chgData name="Benjamin Hansen" userId="edc73e33-f629-490c-ad79-1801bc918545" providerId="ADAL" clId="{500D2E2D-5022-4570-8411-94E2F7D67536}" dt="2026-07-20T20:02:36.900" v="1" actId="26606"/>
          <ac:spMkLst>
            <pc:docMk/>
            <pc:sldMk cId="0" sldId="261"/>
            <ac:spMk id="16" creationId="{00000000-0000-0000-0000-000000000000}"/>
          </ac:spMkLst>
        </pc:spChg>
        <pc:spChg chg="mod">
          <ac:chgData name="Benjamin Hansen" userId="edc73e33-f629-490c-ad79-1801bc918545" providerId="ADAL" clId="{500D2E2D-5022-4570-8411-94E2F7D67536}" dt="2026-07-20T20:02:36.900" v="1" actId="26606"/>
          <ac:spMkLst>
            <pc:docMk/>
            <pc:sldMk cId="0" sldId="261"/>
            <ac:spMk id="19" creationId="{00000000-0000-0000-0000-000000000000}"/>
          </ac:spMkLst>
        </pc:spChg>
        <pc:graphicFrameChg chg="add mod">
          <ac:chgData name="Benjamin Hansen" userId="edc73e33-f629-490c-ad79-1801bc918545" providerId="ADAL" clId="{500D2E2D-5022-4570-8411-94E2F7D67536}" dt="2026-07-20T20:02:36.900" v="1" actId="26606"/>
          <ac:graphicFrameMkLst>
            <pc:docMk/>
            <pc:sldMk cId="0" sldId="261"/>
            <ac:graphicFrameMk id="18" creationId="{00000000-0000-0000-0000-000000000000}"/>
          </ac:graphicFrameMkLst>
        </pc:graphicFrameChg>
      </pc:sldChg>
      <pc:sldChg chg="addSp modSp mod">
        <pc:chgData name="Benjamin Hansen" userId="edc73e33-f629-490c-ad79-1801bc918545" providerId="ADAL" clId="{500D2E2D-5022-4570-8411-94E2F7D67536}" dt="2026-07-20T20:02:36.900" v="1" actId="26606"/>
        <pc:sldMkLst>
          <pc:docMk/>
          <pc:sldMk cId="0" sldId="263"/>
        </pc:sldMkLst>
        <pc:spChg chg="mod">
          <ac:chgData name="Benjamin Hansen" userId="edc73e33-f629-490c-ad79-1801bc918545" providerId="ADAL" clId="{500D2E2D-5022-4570-8411-94E2F7D67536}" dt="2026-07-20T20:02:36.900" v="1" actId="26606"/>
          <ac:spMkLst>
            <pc:docMk/>
            <pc:sldMk cId="0" sldId="263"/>
            <ac:spMk id="6" creationId="{00000000-0000-0000-0000-000000000000}"/>
          </ac:spMkLst>
        </pc:spChg>
        <pc:spChg chg="add">
          <ac:chgData name="Benjamin Hansen" userId="edc73e33-f629-490c-ad79-1801bc918545" providerId="ADAL" clId="{500D2E2D-5022-4570-8411-94E2F7D67536}" dt="2026-07-20T20:02:36.900" v="1" actId="26606"/>
          <ac:spMkLst>
            <pc:docMk/>
            <pc:sldMk cId="0" sldId="263"/>
            <ac:spMk id="9" creationId="{00000000-0000-0000-0000-000000000000}"/>
          </ac:spMkLst>
        </pc:spChg>
      </pc:sldChg>
      <pc:sldChg chg="modSp add mod">
        <pc:chgData name="Benjamin Hansen" userId="edc73e33-f629-490c-ad79-1801bc918545" providerId="ADAL" clId="{500D2E2D-5022-4570-8411-94E2F7D67536}" dt="2026-07-20T20:02:36.900" v="1" actId="26606"/>
        <pc:sldMkLst>
          <pc:docMk/>
          <pc:sldMk cId="1916464239" sldId="264"/>
        </pc:sldMkLst>
        <pc:spChg chg="mod">
          <ac:chgData name="Benjamin Hansen" userId="edc73e33-f629-490c-ad79-1801bc918545" providerId="ADAL" clId="{500D2E2D-5022-4570-8411-94E2F7D67536}" dt="2026-07-20T20:02:36.900" v="1" actId="26606"/>
          <ac:spMkLst>
            <pc:docMk/>
            <pc:sldMk cId="1916464239" sldId="264"/>
            <ac:spMk id="4" creationId="{00000000-0000-0000-0000-000000000000}"/>
          </ac:spMkLst>
        </pc:spChg>
        <pc:graphicFrameChg chg="add mod">
          <ac:chgData name="Benjamin Hansen" userId="edc73e33-f629-490c-ad79-1801bc918545" providerId="ADAL" clId="{500D2E2D-5022-4570-8411-94E2F7D67536}" dt="2026-07-20T20:02:36.900" v="1" actId="26606"/>
          <ac:graphicFrameMkLst>
            <pc:docMk/>
            <pc:sldMk cId="1916464239" sldId="264"/>
            <ac:graphicFrameMk id="5" creationId="{00000000-0000-0000-0000-000000000000}"/>
          </ac:graphicFrameMkLst>
        </pc:graphicFrameChg>
      </pc:sldChg>
      <pc:sldChg chg="add">
        <pc:chgData name="Benjamin Hansen" userId="edc73e33-f629-490c-ad79-1801bc918545" providerId="ADAL" clId="{500D2E2D-5022-4570-8411-94E2F7D67536}" dt="2026-07-20T20:02:36.900" v="1" actId="26606"/>
        <pc:sldMkLst>
          <pc:docMk/>
          <pc:sldMk cId="1098017143" sldId="265"/>
        </pc:sldMkLst>
      </pc:sldChg>
      <pc:sldChg chg="modSp add mod">
        <pc:chgData name="Benjamin Hansen" userId="edc73e33-f629-490c-ad79-1801bc918545" providerId="ADAL" clId="{500D2E2D-5022-4570-8411-94E2F7D67536}" dt="2026-07-21T13:35:47.113" v="3" actId="6549"/>
        <pc:sldMkLst>
          <pc:docMk/>
          <pc:sldMk cId="2050232111" sldId="266"/>
        </pc:sldMkLst>
        <pc:spChg chg="mod">
          <ac:chgData name="Benjamin Hansen" userId="edc73e33-f629-490c-ad79-1801bc918545" providerId="ADAL" clId="{500D2E2D-5022-4570-8411-94E2F7D67536}" dt="2026-07-21T13:19:29.060" v="2" actId="26606"/>
          <ac:spMkLst>
            <pc:docMk/>
            <pc:sldMk cId="2050232111" sldId="266"/>
            <ac:spMk id="3" creationId="{00000000-0000-0000-0000-000000000000}"/>
          </ac:spMkLst>
        </pc:spChg>
        <pc:spChg chg="mod">
          <ac:chgData name="Benjamin Hansen" userId="edc73e33-f629-490c-ad79-1801bc918545" providerId="ADAL" clId="{500D2E2D-5022-4570-8411-94E2F7D67536}" dt="2026-07-21T13:35:47.113" v="3" actId="6549"/>
          <ac:spMkLst>
            <pc:docMk/>
            <pc:sldMk cId="2050232111" sldId="266"/>
            <ac:spMk id="4" creationId="{00000000-0000-0000-0000-000000000000}"/>
          </ac:spMkLst>
        </pc:spChg>
        <pc:graphicFrameChg chg="add mod">
          <ac:chgData name="Benjamin Hansen" userId="edc73e33-f629-490c-ad79-1801bc918545" providerId="ADAL" clId="{500D2E2D-5022-4570-8411-94E2F7D67536}" dt="2026-07-21T13:19:29.060" v="2" actId="26606"/>
          <ac:graphicFrameMkLst>
            <pc:docMk/>
            <pc:sldMk cId="2050232111" sldId="266"/>
            <ac:graphicFrameMk id="5" creationId="{00000000-0000-0000-0000-000000000000}"/>
          </ac:graphicFrameMkLst>
        </pc:graphicFrameChg>
      </pc:sldChg>
      <pc:sldChg chg="modSp add mod">
        <pc:chgData name="Benjamin Hansen" userId="edc73e33-f629-490c-ad79-1801bc918545" providerId="ADAL" clId="{500D2E2D-5022-4570-8411-94E2F7D67536}" dt="2026-07-21T13:19:29.060" v="2" actId="26606"/>
        <pc:sldMkLst>
          <pc:docMk/>
          <pc:sldMk cId="383157742" sldId="267"/>
        </pc:sldMkLst>
        <pc:graphicFrameChg chg="mod modGraphic">
          <ac:chgData name="Benjamin Hansen" userId="edc73e33-f629-490c-ad79-1801bc918545" providerId="ADAL" clId="{500D2E2D-5022-4570-8411-94E2F7D67536}" dt="2026-07-21T13:19:29.060" v="2" actId="26606"/>
          <ac:graphicFrameMkLst>
            <pc:docMk/>
            <pc:sldMk cId="383157742" sldId="267"/>
            <ac:graphicFrameMk id="5" creationId="{00000000-0000-0000-0000-000000000000}"/>
          </ac:graphicFrameMkLst>
        </pc:graphicFrameChg>
      </pc:sldChg>
      <pc:sldChg chg="add">
        <pc:chgData name="Benjamin Hansen" userId="edc73e33-f629-490c-ad79-1801bc918545" providerId="ADAL" clId="{500D2E2D-5022-4570-8411-94E2F7D67536}" dt="2026-07-20T20:02:36.900" v="1" actId="26606"/>
        <pc:sldMkLst>
          <pc:docMk/>
          <pc:sldMk cId="4283783171" sldId="268"/>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Total Ridership</c:v>
                </c:pt>
              </c:strCache>
            </c:strRef>
          </c:tx>
          <c:spPr>
            <a:solidFill>
              <a:srgbClr val="C7D9A0"/>
            </a:solidFill>
            <a:effectLst/>
          </c:spPr>
          <c:invertIfNegative val="0"/>
          <c:dPt>
            <c:idx val="0"/>
            <c:invertIfNegative val="0"/>
            <c:bubble3D val="0"/>
            <c:extLst>
              <c:ext xmlns:c16="http://schemas.microsoft.com/office/drawing/2014/chart" uri="{C3380CC4-5D6E-409C-BE32-E72D297353CC}">
                <c16:uniqueId val="{00000001-468A-4510-866A-D31F95CC745D}"/>
              </c:ext>
            </c:extLst>
          </c:dPt>
          <c:dPt>
            <c:idx val="1"/>
            <c:invertIfNegative val="0"/>
            <c:bubble3D val="0"/>
            <c:spPr>
              <a:solidFill>
                <a:srgbClr val="9DBE5E"/>
              </a:solidFill>
              <a:effectLst/>
            </c:spPr>
            <c:extLst>
              <c:ext xmlns:c16="http://schemas.microsoft.com/office/drawing/2014/chart" uri="{C3380CC4-5D6E-409C-BE32-E72D297353CC}">
                <c16:uniqueId val="{00000003-468A-4510-866A-D31F95CC745D}"/>
              </c:ext>
            </c:extLst>
          </c:dPt>
          <c:dPt>
            <c:idx val="2"/>
            <c:invertIfNegative val="0"/>
            <c:bubble3D val="0"/>
            <c:spPr>
              <a:solidFill>
                <a:srgbClr val="C4972B"/>
              </a:solidFill>
              <a:effectLst/>
            </c:spPr>
            <c:extLst>
              <c:ext xmlns:c16="http://schemas.microsoft.com/office/drawing/2014/chart" uri="{C3380CC4-5D6E-409C-BE32-E72D297353CC}">
                <c16:uniqueId val="{00000005-468A-4510-866A-D31F95CC745D}"/>
              </c:ext>
            </c:extLst>
          </c:dPt>
          <c:dLbls>
            <c:numFmt formatCode="#,##0" sourceLinked="0"/>
            <c:spPr>
              <a:noFill/>
              <a:ln>
                <a:noFill/>
              </a:ln>
              <a:effectLst/>
            </c:spPr>
            <c:txPr>
              <a:bodyPr/>
              <a:lstStyle/>
              <a:p>
                <a:pPr>
                  <a:defRPr sz="1500" b="1" i="0" u="none" strike="noStrike">
                    <a:solidFill>
                      <a:srgbClr val="26401A"/>
                    </a:solidFill>
                    <a:latin typeface="Trebuchet M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FY2024</c:v>
                </c:pt>
                <c:pt idx="1">
                  <c:v>FY2025</c:v>
                </c:pt>
                <c:pt idx="2">
                  <c:v>FY2026</c:v>
                </c:pt>
              </c:strCache>
            </c:strRef>
          </c:cat>
          <c:val>
            <c:numRef>
              <c:f>Sheet1!$B$2:$B$4</c:f>
              <c:numCache>
                <c:formatCode>General</c:formatCode>
                <c:ptCount val="3"/>
                <c:pt idx="0">
                  <c:v>539225</c:v>
                </c:pt>
                <c:pt idx="1">
                  <c:v>613408</c:v>
                </c:pt>
                <c:pt idx="2">
                  <c:v>666129</c:v>
                </c:pt>
              </c:numCache>
            </c:numRef>
          </c:val>
          <c:extLst>
            <c:ext xmlns:c16="http://schemas.microsoft.com/office/drawing/2014/chart" uri="{C3380CC4-5D6E-409C-BE32-E72D297353CC}">
              <c16:uniqueId val="{00000006-468A-4510-866A-D31F95CC745D}"/>
            </c:ext>
          </c:extLst>
        </c:ser>
        <c:dLbls>
          <c:showLegendKey val="0"/>
          <c:showVal val="1"/>
          <c:showCatName val="0"/>
          <c:showSerName val="0"/>
          <c:showPercent val="0"/>
          <c:showBubbleSize val="0"/>
        </c:dLbls>
        <c:gapWidth val="55"/>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400" b="1" i="0" u="none" strike="noStrike">
                <a:solidFill>
                  <a:srgbClr val="33322B"/>
                </a:solidFill>
                <a:latin typeface="Calibri"/>
              </a:defRPr>
            </a:pPr>
            <a:endParaRPr lang="en-US"/>
          </a:p>
        </c:txPr>
        <c:crossAx val="2094734552"/>
        <c:crosses val="autoZero"/>
        <c:auto val="1"/>
        <c:lblAlgn val="ctr"/>
        <c:lblOffset val="100"/>
        <c:noMultiLvlLbl val="1"/>
      </c:catAx>
      <c:valAx>
        <c:axId val="2094734552"/>
        <c:scaling>
          <c:orientation val="minMax"/>
          <c:max val="760000"/>
          <c:min val="0"/>
        </c:scaling>
        <c:delete val="1"/>
        <c:axPos val="l"/>
        <c:numFmt formatCode="General" sourceLinked="0"/>
        <c:majorTickMark val="out"/>
        <c:minorTickMark val="none"/>
        <c:tickLblPos val="nextTo"/>
        <c:crossAx val="2094734554"/>
        <c:crosses val="autoZero"/>
        <c:crossBetween val="between"/>
      </c:valAx>
      <c:spPr>
        <a:solidFill>
          <a:srgbClr val="F5EFDF"/>
        </a:solidFill>
        <a:ln>
          <a:noFill/>
        </a:ln>
        <a:effectLst/>
      </c:spPr>
    </c:plotArea>
    <c:plotVisOnly val="1"/>
    <c:dispBlanksAs val="span"/>
    <c:showDLblsOverMax val="1"/>
  </c:chart>
  <c:spPr>
    <a:solidFill>
      <a:srgbClr val="F5EFD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Paratransit Ridership</c:v>
                </c:pt>
              </c:strCache>
            </c:strRef>
          </c:tx>
          <c:spPr>
            <a:solidFill>
              <a:srgbClr val="C7D9A0"/>
            </a:solidFill>
            <a:effectLst/>
          </c:spPr>
          <c:invertIfNegative val="0"/>
          <c:dPt>
            <c:idx val="0"/>
            <c:invertIfNegative val="0"/>
            <c:bubble3D val="0"/>
            <c:extLst>
              <c:ext xmlns:c16="http://schemas.microsoft.com/office/drawing/2014/chart" uri="{C3380CC4-5D6E-409C-BE32-E72D297353CC}">
                <c16:uniqueId val="{00000001-468A-4510-866A-D31F95CC745D}"/>
              </c:ext>
            </c:extLst>
          </c:dPt>
          <c:dPt>
            <c:idx val="1"/>
            <c:invertIfNegative val="0"/>
            <c:bubble3D val="0"/>
            <c:spPr>
              <a:solidFill>
                <a:srgbClr val="9DBE5E"/>
              </a:solidFill>
              <a:effectLst/>
            </c:spPr>
            <c:extLst>
              <c:ext xmlns:c16="http://schemas.microsoft.com/office/drawing/2014/chart" uri="{C3380CC4-5D6E-409C-BE32-E72D297353CC}">
                <c16:uniqueId val="{00000003-468A-4510-866A-D31F95CC745D}"/>
              </c:ext>
            </c:extLst>
          </c:dPt>
          <c:dPt>
            <c:idx val="2"/>
            <c:invertIfNegative val="0"/>
            <c:bubble3D val="0"/>
            <c:spPr>
              <a:solidFill>
                <a:srgbClr val="C4972B"/>
              </a:solidFill>
              <a:effectLst/>
            </c:spPr>
            <c:extLst>
              <c:ext xmlns:c16="http://schemas.microsoft.com/office/drawing/2014/chart" uri="{C3380CC4-5D6E-409C-BE32-E72D297353CC}">
                <c16:uniqueId val="{00000005-468A-4510-866A-D31F95CC745D}"/>
              </c:ext>
            </c:extLst>
          </c:dPt>
          <c:dLbls>
            <c:numFmt formatCode="#,##0" sourceLinked="0"/>
            <c:spPr>
              <a:noFill/>
              <a:ln>
                <a:noFill/>
              </a:ln>
              <a:effectLst/>
            </c:spPr>
            <c:txPr>
              <a:bodyPr/>
              <a:lstStyle/>
              <a:p>
                <a:pPr>
                  <a:defRPr sz="1500" b="1" i="0" u="none" strike="noStrike">
                    <a:solidFill>
                      <a:srgbClr val="26401A"/>
                    </a:solidFill>
                    <a:latin typeface="Trebuchet M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FY2024</c:v>
                </c:pt>
                <c:pt idx="1">
                  <c:v>FY2025</c:v>
                </c:pt>
                <c:pt idx="2">
                  <c:v>FY2026</c:v>
                </c:pt>
              </c:strCache>
            </c:strRef>
          </c:cat>
          <c:val>
            <c:numRef>
              <c:f>Sheet1!$B$2:$B$4</c:f>
              <c:numCache>
                <c:formatCode>General</c:formatCode>
                <c:ptCount val="3"/>
                <c:pt idx="0">
                  <c:v>55220</c:v>
                </c:pt>
                <c:pt idx="1">
                  <c:v>58264</c:v>
                </c:pt>
                <c:pt idx="2">
                  <c:v>65315</c:v>
                </c:pt>
              </c:numCache>
            </c:numRef>
          </c:val>
          <c:extLst>
            <c:ext xmlns:c16="http://schemas.microsoft.com/office/drawing/2014/chart" uri="{C3380CC4-5D6E-409C-BE32-E72D297353CC}">
              <c16:uniqueId val="{00000006-468A-4510-866A-D31F95CC745D}"/>
            </c:ext>
          </c:extLst>
        </c:ser>
        <c:dLbls>
          <c:showLegendKey val="0"/>
          <c:showVal val="1"/>
          <c:showCatName val="0"/>
          <c:showSerName val="0"/>
          <c:showPercent val="0"/>
          <c:showBubbleSize val="0"/>
        </c:dLbls>
        <c:gapWidth val="55"/>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400" b="1" i="0" u="none" strike="noStrike">
                <a:solidFill>
                  <a:srgbClr val="33322B"/>
                </a:solidFill>
                <a:latin typeface="Calibri"/>
              </a:defRPr>
            </a:pPr>
            <a:endParaRPr lang="en-US"/>
          </a:p>
        </c:txPr>
        <c:crossAx val="2094734552"/>
        <c:crosses val="autoZero"/>
        <c:auto val="1"/>
        <c:lblAlgn val="ctr"/>
        <c:lblOffset val="100"/>
        <c:noMultiLvlLbl val="1"/>
      </c:catAx>
      <c:valAx>
        <c:axId val="2094734552"/>
        <c:scaling>
          <c:orientation val="minMax"/>
          <c:max val="75000"/>
          <c:min val="0"/>
        </c:scaling>
        <c:delete val="1"/>
        <c:axPos val="l"/>
        <c:numFmt formatCode="General" sourceLinked="0"/>
        <c:majorTickMark val="out"/>
        <c:minorTickMark val="none"/>
        <c:tickLblPos val="nextTo"/>
        <c:crossAx val="2094734554"/>
        <c:crosses val="autoZero"/>
        <c:crossBetween val="between"/>
      </c:valAx>
      <c:spPr>
        <a:solidFill>
          <a:srgbClr val="F5EFDF"/>
        </a:solidFill>
        <a:ln>
          <a:noFill/>
        </a:ln>
        <a:effectLst/>
      </c:spPr>
    </c:plotArea>
    <c:plotVisOnly val="1"/>
    <c:dispBlanksAs val="span"/>
    <c:showDLblsOverMax val="1"/>
  </c:chart>
  <c:spPr>
    <a:solidFill>
      <a:srgbClr val="F5EFDF"/>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Ridership</c:v>
                </c:pt>
              </c:strCache>
            </c:strRef>
          </c:tx>
          <c:spPr>
            <a:solidFill>
              <a:srgbClr val="5F7E30"/>
            </a:solidFill>
            <a:effectLst/>
          </c:spPr>
          <c:invertIfNegative val="0"/>
          <c:dLbls>
            <c:numFmt formatCode="#,##0" sourceLinked="0"/>
            <c:spPr>
              <a:noFill/>
              <a:ln>
                <a:noFill/>
              </a:ln>
              <a:effectLst/>
            </c:spPr>
            <c:txPr>
              <a:bodyPr/>
              <a:lstStyle/>
              <a:p>
                <a:pPr>
                  <a:defRPr sz="1250" b="1" i="0" u="none" strike="noStrike">
                    <a:solidFill>
                      <a:srgbClr val="26401A"/>
                    </a:solidFill>
                    <a:latin typeface="Trebuchet M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Route 1</c:v>
                </c:pt>
                <c:pt idx="1">
                  <c:v>Route 34</c:v>
                </c:pt>
                <c:pt idx="2">
                  <c:v>Route 2</c:v>
                </c:pt>
                <c:pt idx="3">
                  <c:v>Route 12</c:v>
                </c:pt>
                <c:pt idx="4">
                  <c:v>Route 3</c:v>
                </c:pt>
                <c:pt idx="5">
                  <c:v>Route 4</c:v>
                </c:pt>
                <c:pt idx="6">
                  <c:v>Route 5</c:v>
                </c:pt>
                <c:pt idx="7">
                  <c:v>Route 21</c:v>
                </c:pt>
                <c:pt idx="8">
                  <c:v>Route 11</c:v>
                </c:pt>
                <c:pt idx="9">
                  <c:v>Route 15</c:v>
                </c:pt>
                <c:pt idx="10">
                  <c:v>Route 921</c:v>
                </c:pt>
                <c:pt idx="11">
                  <c:v>Route 14</c:v>
                </c:pt>
              </c:strCache>
            </c:strRef>
          </c:cat>
          <c:val>
            <c:numRef>
              <c:f>Sheet1!$B$2:$B$13</c:f>
              <c:numCache>
                <c:formatCode>General</c:formatCode>
                <c:ptCount val="12"/>
                <c:pt idx="0">
                  <c:v>176123</c:v>
                </c:pt>
                <c:pt idx="1">
                  <c:v>127147</c:v>
                </c:pt>
                <c:pt idx="2">
                  <c:v>76305</c:v>
                </c:pt>
                <c:pt idx="3">
                  <c:v>67836</c:v>
                </c:pt>
                <c:pt idx="4">
                  <c:v>59102</c:v>
                </c:pt>
                <c:pt idx="5">
                  <c:v>40214</c:v>
                </c:pt>
                <c:pt idx="6">
                  <c:v>34215</c:v>
                </c:pt>
                <c:pt idx="7">
                  <c:v>30235</c:v>
                </c:pt>
                <c:pt idx="8">
                  <c:v>23383</c:v>
                </c:pt>
                <c:pt idx="9">
                  <c:v>15255</c:v>
                </c:pt>
                <c:pt idx="10">
                  <c:v>12973</c:v>
                </c:pt>
                <c:pt idx="11">
                  <c:v>3321</c:v>
                </c:pt>
              </c:numCache>
            </c:numRef>
          </c:val>
          <c:extLst>
            <c:ext xmlns:c16="http://schemas.microsoft.com/office/drawing/2014/chart" uri="{C3380CC4-5D6E-409C-BE32-E72D297353CC}">
              <c16:uniqueId val="{00000000-328A-4F08-BD04-3EAA4C6CD2A4}"/>
            </c:ext>
          </c:extLst>
        </c:ser>
        <c:dLbls>
          <c:showLegendKey val="0"/>
          <c:showVal val="1"/>
          <c:showCatName val="0"/>
          <c:showSerName val="0"/>
          <c:showPercent val="0"/>
          <c:showBubbleSize val="0"/>
        </c:dLbls>
        <c:gapWidth val="45"/>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300" b="1" i="0" u="none" strike="noStrike">
                <a:solidFill>
                  <a:srgbClr val="33322B"/>
                </a:solidFill>
                <a:latin typeface="Calibri"/>
              </a:defRPr>
            </a:pPr>
            <a:endParaRPr lang="en-US"/>
          </a:p>
        </c:txPr>
        <c:crossAx val="2094734552"/>
        <c:crosses val="autoZero"/>
        <c:auto val="1"/>
        <c:lblAlgn val="ctr"/>
        <c:lblOffset val="100"/>
        <c:noMultiLvlLbl val="1"/>
      </c:catAx>
      <c:valAx>
        <c:axId val="2094734552"/>
        <c:scaling>
          <c:orientation val="minMax"/>
          <c:max val="200000"/>
        </c:scaling>
        <c:delete val="1"/>
        <c:axPos val="b"/>
        <c:numFmt formatCode="General" sourceLinked="0"/>
        <c:majorTickMark val="out"/>
        <c:minorTickMark val="none"/>
        <c:tickLblPos val="low"/>
        <c:crossAx val="2094734554"/>
        <c:crosses val="autoZero"/>
        <c:crossBetween val="between"/>
      </c:valAx>
      <c:spPr>
        <a:solidFill>
          <a:srgbClr val="F5EFDF"/>
        </a:solidFill>
        <a:ln>
          <a:noFill/>
        </a:ln>
        <a:effectLst/>
      </c:spPr>
    </c:plotArea>
    <c:plotVisOnly val="1"/>
    <c:dispBlanksAs val="span"/>
    <c:showDLblsOverMax val="1"/>
  </c:chart>
  <c:spPr>
    <a:solidFill>
      <a:srgbClr val="F5EFDF"/>
    </a:solid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Scheduled Trips</c:v>
                </c:pt>
              </c:strCache>
            </c:strRef>
          </c:tx>
          <c:spPr>
            <a:solidFill>
              <a:srgbClr val="C4972B"/>
            </a:solidFill>
            <a:effectLst/>
          </c:spPr>
          <c:invertIfNegative val="0"/>
          <c:dLbls>
            <c:numFmt formatCode="#,##0" sourceLinked="0"/>
            <c:spPr>
              <a:noFill/>
              <a:ln>
                <a:noFill/>
              </a:ln>
              <a:effectLst/>
            </c:spPr>
            <c:txPr>
              <a:bodyPr/>
              <a:lstStyle/>
              <a:p>
                <a:pPr>
                  <a:defRPr sz="1250" b="1" i="0" u="none" strike="noStrike">
                    <a:solidFill>
                      <a:srgbClr val="26401A"/>
                    </a:solidFill>
                    <a:latin typeface="Trebuchet M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Route 1</c:v>
                </c:pt>
                <c:pt idx="1">
                  <c:v>Route 34</c:v>
                </c:pt>
                <c:pt idx="2">
                  <c:v>Route 15</c:v>
                </c:pt>
                <c:pt idx="3">
                  <c:v>Route 2</c:v>
                </c:pt>
                <c:pt idx="4">
                  <c:v>Route 11</c:v>
                </c:pt>
                <c:pt idx="5">
                  <c:v>Route 3</c:v>
                </c:pt>
                <c:pt idx="6">
                  <c:v>Route 5</c:v>
                </c:pt>
                <c:pt idx="7">
                  <c:v>Route 12</c:v>
                </c:pt>
                <c:pt idx="8">
                  <c:v>Route 21</c:v>
                </c:pt>
                <c:pt idx="9">
                  <c:v>Route 921</c:v>
                </c:pt>
                <c:pt idx="10">
                  <c:v>Route 4</c:v>
                </c:pt>
                <c:pt idx="11">
                  <c:v>Route 14</c:v>
                </c:pt>
              </c:strCache>
            </c:strRef>
          </c:cat>
          <c:val>
            <c:numRef>
              <c:f>Sheet1!$B$2:$B$13</c:f>
              <c:numCache>
                <c:formatCode>General</c:formatCode>
                <c:ptCount val="12"/>
                <c:pt idx="0">
                  <c:v>9729</c:v>
                </c:pt>
                <c:pt idx="1">
                  <c:v>9729</c:v>
                </c:pt>
                <c:pt idx="2">
                  <c:v>9264</c:v>
                </c:pt>
                <c:pt idx="3">
                  <c:v>8597</c:v>
                </c:pt>
                <c:pt idx="4">
                  <c:v>8542</c:v>
                </c:pt>
                <c:pt idx="5">
                  <c:v>7930</c:v>
                </c:pt>
                <c:pt idx="6">
                  <c:v>7826</c:v>
                </c:pt>
                <c:pt idx="7">
                  <c:v>7413</c:v>
                </c:pt>
                <c:pt idx="8">
                  <c:v>5660</c:v>
                </c:pt>
                <c:pt idx="9">
                  <c:v>4320</c:v>
                </c:pt>
                <c:pt idx="10">
                  <c:v>4274</c:v>
                </c:pt>
                <c:pt idx="11">
                  <c:v>1028</c:v>
                </c:pt>
              </c:numCache>
            </c:numRef>
          </c:val>
          <c:extLst>
            <c:ext xmlns:c16="http://schemas.microsoft.com/office/drawing/2014/chart" uri="{C3380CC4-5D6E-409C-BE32-E72D297353CC}">
              <c16:uniqueId val="{00000000-328A-4F08-BD04-3EAA4C6CD2A4}"/>
            </c:ext>
          </c:extLst>
        </c:ser>
        <c:dLbls>
          <c:showLegendKey val="0"/>
          <c:showVal val="1"/>
          <c:showCatName val="0"/>
          <c:showSerName val="0"/>
          <c:showPercent val="0"/>
          <c:showBubbleSize val="0"/>
        </c:dLbls>
        <c:gapWidth val="45"/>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300" b="1" i="0" u="none" strike="noStrike">
                <a:solidFill>
                  <a:srgbClr val="33322B"/>
                </a:solidFill>
                <a:latin typeface="Calibri"/>
              </a:defRPr>
            </a:pPr>
            <a:endParaRPr lang="en-US"/>
          </a:p>
        </c:txPr>
        <c:crossAx val="2094734552"/>
        <c:crosses val="autoZero"/>
        <c:auto val="1"/>
        <c:lblAlgn val="ctr"/>
        <c:lblOffset val="100"/>
        <c:noMultiLvlLbl val="1"/>
      </c:catAx>
      <c:valAx>
        <c:axId val="2094734552"/>
        <c:scaling>
          <c:orientation val="minMax"/>
          <c:max val="12000"/>
        </c:scaling>
        <c:delete val="1"/>
        <c:axPos val="b"/>
        <c:numFmt formatCode="General" sourceLinked="0"/>
        <c:majorTickMark val="out"/>
        <c:minorTickMark val="none"/>
        <c:tickLblPos val="low"/>
        <c:crossAx val="2094734554"/>
        <c:crosses val="autoZero"/>
        <c:crossBetween val="between"/>
      </c:valAx>
      <c:spPr>
        <a:solidFill>
          <a:srgbClr val="F5EFDF"/>
        </a:solidFill>
        <a:ln>
          <a:noFill/>
        </a:ln>
        <a:effectLst/>
      </c:spPr>
    </c:plotArea>
    <c:plotVisOnly val="1"/>
    <c:dispBlanksAs val="span"/>
    <c:showDLblsOverMax val="1"/>
  </c:chart>
  <c:spPr>
    <a:solidFill>
      <a:srgbClr val="F5EFDF"/>
    </a:solid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Cancelled trips</c:v>
                </c:pt>
              </c:strCache>
            </c:strRef>
          </c:tx>
          <c:spPr>
            <a:solidFill>
              <a:srgbClr val="C4972B"/>
            </a:solidFill>
            <a:effectLst/>
          </c:spPr>
          <c:invertIfNegative val="0"/>
          <c:dLbls>
            <c:numFmt formatCode="#,##0" sourceLinked="0"/>
            <c:spPr>
              <a:noFill/>
              <a:ln>
                <a:noFill/>
              </a:ln>
              <a:effectLst/>
            </c:spPr>
            <c:txPr>
              <a:bodyPr/>
              <a:lstStyle/>
              <a:p>
                <a:pPr>
                  <a:defRPr sz="1250" b="1" i="0" u="none" strike="noStrike">
                    <a:solidFill>
                      <a:srgbClr val="7A5C10"/>
                    </a:solidFill>
                    <a:latin typeface="Trebuchet M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Route 1</c:v>
                </c:pt>
                <c:pt idx="1">
                  <c:v>Route 2</c:v>
                </c:pt>
                <c:pt idx="2">
                  <c:v>Route 921</c:v>
                </c:pt>
                <c:pt idx="3">
                  <c:v>Route 21</c:v>
                </c:pt>
                <c:pt idx="4">
                  <c:v>Route 34</c:v>
                </c:pt>
                <c:pt idx="5">
                  <c:v>Route 3</c:v>
                </c:pt>
                <c:pt idx="6">
                  <c:v>Route 14</c:v>
                </c:pt>
                <c:pt idx="7">
                  <c:v>Route 15</c:v>
                </c:pt>
                <c:pt idx="8">
                  <c:v>Route 11</c:v>
                </c:pt>
                <c:pt idx="9">
                  <c:v>Route 4</c:v>
                </c:pt>
                <c:pt idx="10">
                  <c:v>Route 12</c:v>
                </c:pt>
                <c:pt idx="11">
                  <c:v>Route 5</c:v>
                </c:pt>
              </c:strCache>
            </c:strRef>
          </c:cat>
          <c:val>
            <c:numRef>
              <c:f>Sheet1!$B$2:$B$13</c:f>
              <c:numCache>
                <c:formatCode>#,##0</c:formatCode>
                <c:ptCount val="12"/>
                <c:pt idx="0">
                  <c:v>760</c:v>
                </c:pt>
                <c:pt idx="1">
                  <c:v>758</c:v>
                </c:pt>
                <c:pt idx="2">
                  <c:v>623</c:v>
                </c:pt>
                <c:pt idx="3">
                  <c:v>301.5</c:v>
                </c:pt>
                <c:pt idx="4">
                  <c:v>290</c:v>
                </c:pt>
                <c:pt idx="5">
                  <c:v>221.5</c:v>
                </c:pt>
                <c:pt idx="6">
                  <c:v>125</c:v>
                </c:pt>
                <c:pt idx="7">
                  <c:v>124</c:v>
                </c:pt>
                <c:pt idx="8">
                  <c:v>117</c:v>
                </c:pt>
                <c:pt idx="9">
                  <c:v>57.5</c:v>
                </c:pt>
                <c:pt idx="10">
                  <c:v>48</c:v>
                </c:pt>
                <c:pt idx="11">
                  <c:v>31</c:v>
                </c:pt>
              </c:numCache>
            </c:numRef>
          </c:val>
          <c:extLst>
            <c:ext xmlns:c16="http://schemas.microsoft.com/office/drawing/2014/chart" uri="{C3380CC4-5D6E-409C-BE32-E72D297353CC}">
              <c16:uniqueId val="{00000000-328A-4F08-BD04-3EAA4C6CD2A4}"/>
            </c:ext>
          </c:extLst>
        </c:ser>
        <c:dLbls>
          <c:showLegendKey val="0"/>
          <c:showVal val="1"/>
          <c:showCatName val="0"/>
          <c:showSerName val="0"/>
          <c:showPercent val="0"/>
          <c:showBubbleSize val="0"/>
        </c:dLbls>
        <c:gapWidth val="45"/>
        <c:axId val="2094734554"/>
        <c:axId val="2094734552"/>
      </c:barChart>
      <c:catAx>
        <c:axId val="2094734554"/>
        <c:scaling>
          <c:orientation val="maxMin"/>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300" b="1" i="0" u="none" strike="noStrike">
                <a:solidFill>
                  <a:srgbClr val="33322B"/>
                </a:solidFill>
                <a:latin typeface="Calibri"/>
              </a:defRPr>
            </a:pPr>
            <a:endParaRPr lang="en-US"/>
          </a:p>
        </c:txPr>
        <c:crossAx val="2094734552"/>
        <c:crosses val="autoZero"/>
        <c:auto val="1"/>
        <c:lblAlgn val="ctr"/>
        <c:lblOffset val="100"/>
        <c:noMultiLvlLbl val="1"/>
      </c:catAx>
      <c:valAx>
        <c:axId val="2094734552"/>
        <c:scaling>
          <c:orientation val="minMax"/>
          <c:max val="800"/>
        </c:scaling>
        <c:delete val="1"/>
        <c:axPos val="t"/>
        <c:numFmt formatCode="General" sourceLinked="0"/>
        <c:majorTickMark val="out"/>
        <c:minorTickMark val="none"/>
        <c:tickLblPos val="low"/>
        <c:crossAx val="2094734554"/>
        <c:crosses val="autoZero"/>
        <c:crossBetween val="between"/>
      </c:valAx>
      <c:spPr>
        <a:solidFill>
          <a:srgbClr val="F5EFDF"/>
        </a:solidFill>
        <a:ln>
          <a:noFill/>
        </a:ln>
        <a:effectLst/>
      </c:spPr>
    </c:plotArea>
    <c:plotVisOnly val="1"/>
    <c:dispBlanksAs val="span"/>
    <c:showDLblsOverMax val="1"/>
  </c:chart>
  <c:spPr>
    <a:solidFill>
      <a:srgbClr val="F5EFDF"/>
    </a:solid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lineChart>
        <c:grouping val="standard"/>
        <c:varyColors val="0"/>
        <c:ser>
          <c:idx val="0"/>
          <c:order val="0"/>
          <c:tx>
            <c:strRef>
              <c:f>Sheet1!$B$1</c:f>
              <c:strCache>
                <c:ptCount val="1"/>
                <c:pt idx="0">
                  <c:v>FY2026</c:v>
                </c:pt>
              </c:strCache>
            </c:strRef>
          </c:tx>
          <c:spPr>
            <a:ln w="38100" cap="flat">
              <a:solidFill>
                <a:srgbClr val="5F7E30"/>
              </a:solidFill>
              <a:prstDash val="solid"/>
              <a:round/>
            </a:ln>
            <a:effectLst/>
          </c:spPr>
          <c:marker>
            <c:symbol val="circle"/>
            <c:size val="6"/>
            <c:spPr>
              <a:solidFill>
                <a:srgbClr val="5F7E30"/>
              </a:solidFill>
              <a:ln w="9525" cap="flat">
                <a:solidFill>
                  <a:srgbClr val="5F7E30"/>
                </a:solidFill>
                <a:prstDash val="solid"/>
                <a:round/>
              </a:ln>
              <a:effectLst/>
            </c:spPr>
          </c:marker>
          <c:cat>
            <c:strRef>
              <c:f>Sheet1!$A$2:$A$13</c:f>
              <c:strCache>
                <c:ptCount val="12"/>
                <c:pt idx="0">
                  <c:v>Jul</c:v>
                </c:pt>
                <c:pt idx="1">
                  <c:v>Aug</c:v>
                </c:pt>
                <c:pt idx="2">
                  <c:v>Sep</c:v>
                </c:pt>
                <c:pt idx="3">
                  <c:v>Oct</c:v>
                </c:pt>
                <c:pt idx="4">
                  <c:v>Nov</c:v>
                </c:pt>
                <c:pt idx="5">
                  <c:v>Dec</c:v>
                </c:pt>
                <c:pt idx="6">
                  <c:v>Jan</c:v>
                </c:pt>
                <c:pt idx="7">
                  <c:v>Feb</c:v>
                </c:pt>
                <c:pt idx="8">
                  <c:v>Mar</c:v>
                </c:pt>
                <c:pt idx="9">
                  <c:v>Apr</c:v>
                </c:pt>
                <c:pt idx="10">
                  <c:v>May</c:v>
                </c:pt>
                <c:pt idx="11">
                  <c:v>Jun</c:v>
                </c:pt>
              </c:strCache>
            </c:strRef>
          </c:cat>
          <c:val>
            <c:numRef>
              <c:f>Sheet1!$B$2:$B$13</c:f>
              <c:numCache>
                <c:formatCode>General</c:formatCode>
                <c:ptCount val="12"/>
                <c:pt idx="0">
                  <c:v>5284</c:v>
                </c:pt>
                <c:pt idx="1">
                  <c:v>4935</c:v>
                </c:pt>
                <c:pt idx="2">
                  <c:v>5455</c:v>
                </c:pt>
                <c:pt idx="3">
                  <c:v>5611</c:v>
                </c:pt>
                <c:pt idx="4">
                  <c:v>4835</c:v>
                </c:pt>
                <c:pt idx="5">
                  <c:v>5289</c:v>
                </c:pt>
                <c:pt idx="6">
                  <c:v>5211</c:v>
                </c:pt>
                <c:pt idx="7">
                  <c:v>5230</c:v>
                </c:pt>
                <c:pt idx="8">
                  <c:v>6122</c:v>
                </c:pt>
                <c:pt idx="9">
                  <c:v>6112</c:v>
                </c:pt>
                <c:pt idx="10">
                  <c:v>5510</c:v>
                </c:pt>
                <c:pt idx="11">
                  <c:v>5721</c:v>
                </c:pt>
              </c:numCache>
            </c:numRef>
          </c:val>
          <c:smooth val="1"/>
          <c:extLst>
            <c:ext xmlns:c16="http://schemas.microsoft.com/office/drawing/2014/chart" uri="{C3380CC4-5D6E-409C-BE32-E72D297353CC}">
              <c16:uniqueId val="{00000000-204C-4434-B576-A8EEC45CA49C}"/>
            </c:ext>
          </c:extLst>
        </c:ser>
        <c:ser>
          <c:idx val="1"/>
          <c:order val="1"/>
          <c:tx>
            <c:strRef>
              <c:f>Sheet1!$C$1</c:f>
              <c:strCache>
                <c:ptCount val="1"/>
                <c:pt idx="0">
                  <c:v>FY2025</c:v>
                </c:pt>
              </c:strCache>
            </c:strRef>
          </c:tx>
          <c:spPr>
            <a:ln w="38100" cap="flat">
              <a:solidFill>
                <a:srgbClr val="C4972B"/>
              </a:solidFill>
              <a:prstDash val="solid"/>
              <a:round/>
            </a:ln>
            <a:effectLst/>
          </c:spPr>
          <c:marker>
            <c:symbol val="circle"/>
            <c:size val="6"/>
            <c:spPr>
              <a:solidFill>
                <a:srgbClr val="C4972B"/>
              </a:solidFill>
              <a:ln w="9525" cap="flat">
                <a:solidFill>
                  <a:srgbClr val="C4972B"/>
                </a:solidFill>
                <a:prstDash val="solid"/>
                <a:round/>
              </a:ln>
              <a:effectLst/>
            </c:spPr>
          </c:marker>
          <c:cat>
            <c:strRef>
              <c:f>Sheet1!$A$2:$A$13</c:f>
              <c:strCache>
                <c:ptCount val="12"/>
                <c:pt idx="0">
                  <c:v>Jul</c:v>
                </c:pt>
                <c:pt idx="1">
                  <c:v>Aug</c:v>
                </c:pt>
                <c:pt idx="2">
                  <c:v>Sep</c:v>
                </c:pt>
                <c:pt idx="3">
                  <c:v>Oct</c:v>
                </c:pt>
                <c:pt idx="4">
                  <c:v>Nov</c:v>
                </c:pt>
                <c:pt idx="5">
                  <c:v>Dec</c:v>
                </c:pt>
                <c:pt idx="6">
                  <c:v>Jan</c:v>
                </c:pt>
                <c:pt idx="7">
                  <c:v>Feb</c:v>
                </c:pt>
                <c:pt idx="8">
                  <c:v>Mar</c:v>
                </c:pt>
                <c:pt idx="9">
                  <c:v>Apr</c:v>
                </c:pt>
                <c:pt idx="10">
                  <c:v>May</c:v>
                </c:pt>
                <c:pt idx="11">
                  <c:v>Jun</c:v>
                </c:pt>
              </c:strCache>
            </c:strRef>
          </c:cat>
          <c:val>
            <c:numRef>
              <c:f>Sheet1!$C$2:$C$13</c:f>
              <c:numCache>
                <c:formatCode>General</c:formatCode>
                <c:ptCount val="12"/>
                <c:pt idx="0">
                  <c:v>5016</c:v>
                </c:pt>
                <c:pt idx="1">
                  <c:v>4741</c:v>
                </c:pt>
                <c:pt idx="2">
                  <c:v>4559</c:v>
                </c:pt>
                <c:pt idx="3">
                  <c:v>5137</c:v>
                </c:pt>
                <c:pt idx="4">
                  <c:v>4316</c:v>
                </c:pt>
                <c:pt idx="5">
                  <c:v>4385</c:v>
                </c:pt>
                <c:pt idx="6">
                  <c:v>4833</c:v>
                </c:pt>
                <c:pt idx="7">
                  <c:v>4384</c:v>
                </c:pt>
                <c:pt idx="8">
                  <c:v>5437</c:v>
                </c:pt>
                <c:pt idx="9">
                  <c:v>5444</c:v>
                </c:pt>
                <c:pt idx="10">
                  <c:v>5115</c:v>
                </c:pt>
                <c:pt idx="11">
                  <c:v>4897</c:v>
                </c:pt>
              </c:numCache>
            </c:numRef>
          </c:val>
          <c:smooth val="1"/>
          <c:extLst>
            <c:ext xmlns:c16="http://schemas.microsoft.com/office/drawing/2014/chart" uri="{C3380CC4-5D6E-409C-BE32-E72D297353CC}">
              <c16:uniqueId val="{00000001-204C-4434-B576-A8EEC45CA49C}"/>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6E6C5B"/>
                </a:solidFill>
                <a:latin typeface="Calibri"/>
              </a:defRPr>
            </a:pPr>
            <a:endParaRPr lang="en-US"/>
          </a:p>
        </c:txPr>
        <c:crossAx val="2094734552"/>
        <c:crosses val="autoZero"/>
        <c:auto val="1"/>
        <c:lblAlgn val="ctr"/>
        <c:lblOffset val="100"/>
        <c:noMultiLvlLbl val="1"/>
      </c:catAx>
      <c:valAx>
        <c:axId val="2094734552"/>
        <c:scaling>
          <c:orientation val="minMax"/>
          <c:max val="6400"/>
          <c:min val="4000"/>
        </c:scaling>
        <c:delete val="0"/>
        <c:axPos val="l"/>
        <c:majorGridlines>
          <c:spPr>
            <a:ln w="9525" cap="flat">
              <a:solidFill>
                <a:srgbClr val="E5DEC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100" b="0" i="0" u="none" strike="noStrike">
                <a:solidFill>
                  <a:srgbClr val="6E6C5B"/>
                </a:solidFill>
                <a:latin typeface="Calibri"/>
              </a:defRPr>
            </a:pPr>
            <a:endParaRPr lang="en-US"/>
          </a:p>
        </c:txPr>
        <c:crossAx val="2094734554"/>
        <c:crosses val="autoZero"/>
        <c:crossBetween val="between"/>
      </c:valAx>
      <c:spPr>
        <a:solidFill>
          <a:srgbClr val="F5EFDF"/>
        </a:solidFill>
        <a:ln>
          <a:noFill/>
        </a:ln>
        <a:effectLst/>
      </c:spPr>
    </c:plotArea>
    <c:legend>
      <c:legendPos val="t"/>
      <c:overlay val="0"/>
      <c:txPr>
        <a:bodyPr/>
        <a:lstStyle/>
        <a:p>
          <a:pPr>
            <a:defRPr sz="1200">
              <a:solidFill>
                <a:srgbClr val="33322B"/>
              </a:solidFill>
              <a:latin typeface="Calibri"/>
              <a:cs typeface="Calibri"/>
            </a:defRPr>
          </a:pPr>
          <a:endParaRPr lang="en-US"/>
        </a:p>
      </c:txPr>
    </c:legend>
    <c:plotVisOnly val="1"/>
    <c:dispBlanksAs val="span"/>
    <c:showDLblsOverMax val="1"/>
  </c:chart>
  <c:spPr>
    <a:solidFill>
      <a:srgbClr val="F5EFDF"/>
    </a:solid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Riders</c:v>
                </c:pt>
              </c:strCache>
            </c:strRef>
          </c:tx>
          <c:spPr>
            <a:solidFill>
              <a:srgbClr val="9DBE5E"/>
            </a:solidFill>
            <a:effectLst/>
          </c:spPr>
          <c:invertIfNegative val="0"/>
          <c:dPt>
            <c:idx val="0"/>
            <c:invertIfNegative val="0"/>
            <c:bubble3D val="0"/>
            <c:extLst>
              <c:ext xmlns:c16="http://schemas.microsoft.com/office/drawing/2014/chart" uri="{C3380CC4-5D6E-409C-BE32-E72D297353CC}">
                <c16:uniqueId val="{00000001-9FC1-4E86-B9AD-5D253CC202B5}"/>
              </c:ext>
            </c:extLst>
          </c:dPt>
          <c:dPt>
            <c:idx val="1"/>
            <c:invertIfNegative val="0"/>
            <c:bubble3D val="0"/>
            <c:spPr>
              <a:solidFill>
                <a:srgbClr val="5F7E30"/>
              </a:solidFill>
              <a:effectLst/>
            </c:spPr>
            <c:extLst>
              <c:ext xmlns:c16="http://schemas.microsoft.com/office/drawing/2014/chart" uri="{C3380CC4-5D6E-409C-BE32-E72D297353CC}">
                <c16:uniqueId val="{00000003-9FC1-4E86-B9AD-5D253CC202B5}"/>
              </c:ext>
            </c:extLst>
          </c:dPt>
          <c:dPt>
            <c:idx val="2"/>
            <c:invertIfNegative val="0"/>
            <c:bubble3D val="0"/>
            <c:spPr>
              <a:solidFill>
                <a:srgbClr val="5F7E30"/>
              </a:solidFill>
              <a:effectLst/>
            </c:spPr>
            <c:extLst>
              <c:ext xmlns:c16="http://schemas.microsoft.com/office/drawing/2014/chart" uri="{C3380CC4-5D6E-409C-BE32-E72D297353CC}">
                <c16:uniqueId val="{00000005-9FC1-4E86-B9AD-5D253CC202B5}"/>
              </c:ext>
            </c:extLst>
          </c:dPt>
          <c:dPt>
            <c:idx val="3"/>
            <c:invertIfNegative val="0"/>
            <c:bubble3D val="0"/>
            <c:spPr>
              <a:solidFill>
                <a:srgbClr val="5F7E30"/>
              </a:solidFill>
              <a:effectLst/>
            </c:spPr>
            <c:extLst>
              <c:ext xmlns:c16="http://schemas.microsoft.com/office/drawing/2014/chart" uri="{C3380CC4-5D6E-409C-BE32-E72D297353CC}">
                <c16:uniqueId val="{00000007-9FC1-4E86-B9AD-5D253CC202B5}"/>
              </c:ext>
            </c:extLst>
          </c:dPt>
          <c:dPt>
            <c:idx val="4"/>
            <c:invertIfNegative val="0"/>
            <c:bubble3D val="0"/>
            <c:spPr>
              <a:solidFill>
                <a:srgbClr val="5F7E30"/>
              </a:solidFill>
              <a:effectLst/>
            </c:spPr>
            <c:extLst>
              <c:ext xmlns:c16="http://schemas.microsoft.com/office/drawing/2014/chart" uri="{C3380CC4-5D6E-409C-BE32-E72D297353CC}">
                <c16:uniqueId val="{00000009-9FC1-4E86-B9AD-5D253CC202B5}"/>
              </c:ext>
            </c:extLst>
          </c:dPt>
          <c:dPt>
            <c:idx val="5"/>
            <c:invertIfNegative val="0"/>
            <c:bubble3D val="0"/>
            <c:spPr>
              <a:solidFill>
                <a:srgbClr val="C4972B"/>
              </a:solidFill>
              <a:effectLst/>
            </c:spPr>
            <c:extLst>
              <c:ext xmlns:c16="http://schemas.microsoft.com/office/drawing/2014/chart" uri="{C3380CC4-5D6E-409C-BE32-E72D297353CC}">
                <c16:uniqueId val="{0000000B-9FC1-4E86-B9AD-5D253CC202B5}"/>
              </c:ext>
            </c:extLst>
          </c:dPt>
          <c:dLbls>
            <c:numFmt formatCode="#,##0" sourceLinked="0"/>
            <c:spPr>
              <a:noFill/>
              <a:ln>
                <a:noFill/>
              </a:ln>
              <a:effectLst/>
            </c:spPr>
            <c:txPr>
              <a:bodyPr/>
              <a:lstStyle/>
              <a:p>
                <a:pPr>
                  <a:defRPr sz="1400" b="1" i="0" u="none" strike="noStrike">
                    <a:solidFill>
                      <a:srgbClr val="26401A"/>
                    </a:solidFill>
                    <a:latin typeface="Trebuchet M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Jan</c:v>
                </c:pt>
                <c:pt idx="1">
                  <c:v>Feb</c:v>
                </c:pt>
                <c:pt idx="2">
                  <c:v>Mar</c:v>
                </c:pt>
                <c:pt idx="3">
                  <c:v>Apr</c:v>
                </c:pt>
                <c:pt idx="4">
                  <c:v>May</c:v>
                </c:pt>
                <c:pt idx="5">
                  <c:v>Jun</c:v>
                </c:pt>
              </c:strCache>
            </c:strRef>
          </c:cat>
          <c:val>
            <c:numRef>
              <c:f>Sheet1!$B$2:$B$7</c:f>
              <c:numCache>
                <c:formatCode>General</c:formatCode>
                <c:ptCount val="6"/>
                <c:pt idx="0">
                  <c:v>32</c:v>
                </c:pt>
                <c:pt idx="1">
                  <c:v>121</c:v>
                </c:pt>
                <c:pt idx="2">
                  <c:v>133</c:v>
                </c:pt>
                <c:pt idx="3">
                  <c:v>174</c:v>
                </c:pt>
                <c:pt idx="4">
                  <c:v>179</c:v>
                </c:pt>
                <c:pt idx="5">
                  <c:v>313</c:v>
                </c:pt>
              </c:numCache>
            </c:numRef>
          </c:val>
          <c:extLst>
            <c:ext xmlns:c16="http://schemas.microsoft.com/office/drawing/2014/chart" uri="{C3380CC4-5D6E-409C-BE32-E72D297353CC}">
              <c16:uniqueId val="{0000000C-9FC1-4E86-B9AD-5D253CC202B5}"/>
            </c:ext>
          </c:extLst>
        </c:ser>
        <c:dLbls>
          <c:showLegendKey val="0"/>
          <c:showVal val="1"/>
          <c:showCatName val="0"/>
          <c:showSerName val="0"/>
          <c:showPercent val="0"/>
          <c:showBubbleSize val="0"/>
        </c:dLbls>
        <c:gapWidth val="4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300" b="1" i="0" u="none" strike="noStrike">
                <a:solidFill>
                  <a:srgbClr val="33322B"/>
                </a:solidFill>
                <a:latin typeface="Calibri"/>
              </a:defRPr>
            </a:pPr>
            <a:endParaRPr lang="en-US"/>
          </a:p>
        </c:txPr>
        <c:crossAx val="2094734552"/>
        <c:crosses val="autoZero"/>
        <c:auto val="1"/>
        <c:lblAlgn val="ctr"/>
        <c:lblOffset val="100"/>
        <c:noMultiLvlLbl val="1"/>
      </c:catAx>
      <c:valAx>
        <c:axId val="2094734552"/>
        <c:scaling>
          <c:orientation val="minMax"/>
          <c:max val="360"/>
        </c:scaling>
        <c:delete val="1"/>
        <c:axPos val="l"/>
        <c:numFmt formatCode="General" sourceLinked="0"/>
        <c:majorTickMark val="out"/>
        <c:minorTickMark val="none"/>
        <c:tickLblPos val="nextTo"/>
        <c:crossAx val="2094734554"/>
        <c:crosses val="autoZero"/>
        <c:crossBetween val="between"/>
      </c:valAx>
      <c:spPr>
        <a:solidFill>
          <a:srgbClr val="F5EFDF"/>
        </a:solidFill>
        <a:ln>
          <a:noFill/>
        </a:ln>
        <a:effectLst/>
      </c:spPr>
    </c:plotArea>
    <c:plotVisOnly val="1"/>
    <c:dispBlanksAs val="span"/>
    <c:showDLblsOverMax val="1"/>
  </c:chart>
  <c:spPr>
    <a:solidFill>
      <a:srgbClr val="F5EFD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6054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REAM">
    <p:bg>
      <p:bgPr>
        <a:solidFill>
          <a:srgbClr val="F5EFDF"/>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640080" y="841248"/>
            <a:ext cx="10881360" cy="713232"/>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ARK_TITLE">
    <p:bg>
      <p:bgPr>
        <a:solidFill>
          <a:srgbClr val="26401A"/>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868680" y="2331720"/>
            <a:ext cx="7040880" cy="146304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ARK_CLOSE">
    <p:bg>
      <p:bgPr>
        <a:solidFill>
          <a:srgbClr val="26401A"/>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822960" y="3063240"/>
            <a:ext cx="10515600" cy="137160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Right panel">
            <a:extLst>
              <a:ext uri="{C183D7F6-B498-43B3-948B-1728B52AA6E4}">
                <adec:decorative xmlns:adec="http://schemas.microsoft.com/office/drawing/2017/decorative" val="1"/>
              </a:ext>
            </a:extLst>
          </p:cNvPr>
          <p:cNvSpPr/>
          <p:nvPr/>
        </p:nvSpPr>
        <p:spPr>
          <a:xfrm>
            <a:off x="8229600" y="0"/>
            <a:ext cx="3962095" cy="6858000"/>
          </a:xfrm>
          <a:prstGeom prst="rect">
            <a:avLst/>
          </a:prstGeom>
          <a:solidFill>
            <a:srgbClr val="F5EFDF"/>
          </a:solidFill>
          <a:ln/>
        </p:spPr>
        <p:txBody>
          <a:bodyPr/>
          <a:lstStyle/>
          <a:p>
            <a:endParaRPr lang="en-US"/>
          </a:p>
        </p:txBody>
      </p:sp>
      <p:sp>
        <p:nvSpPr>
          <p:cNvPr id="3" name="Logo chip">
            <a:extLst>
              <a:ext uri="{C183D7F6-B498-43B3-948B-1728B52AA6E4}">
                <adec:decorative xmlns:adec="http://schemas.microsoft.com/office/drawing/2017/decorative" val="1"/>
              </a:ext>
            </a:extLst>
          </p:cNvPr>
          <p:cNvSpPr/>
          <p:nvPr/>
        </p:nvSpPr>
        <p:spPr>
          <a:xfrm>
            <a:off x="8884768" y="1554480"/>
            <a:ext cx="2651760" cy="2651760"/>
          </a:xfrm>
          <a:prstGeom prst="ellipse">
            <a:avLst/>
          </a:prstGeom>
          <a:solidFill>
            <a:srgbClr val="FFFFFF"/>
          </a:solidFill>
          <a:ln w="15875">
            <a:solidFill>
              <a:srgbClr val="5F7E30"/>
            </a:solidFill>
            <a:prstDash val="solid"/>
          </a:ln>
          <a:effectLst>
            <a:outerShdw blurRad="101600" dist="25400" dir="5400000" algn="bl" rotWithShape="0">
              <a:srgbClr val="1C2A12">
                <a:alpha val="14000"/>
              </a:srgbClr>
            </a:outerShdw>
          </a:effectLst>
        </p:spPr>
        <p:txBody>
          <a:bodyPr/>
          <a:lstStyle/>
          <a:p>
            <a:endParaRPr lang="en-US"/>
          </a:p>
        </p:txBody>
      </p:sp>
      <p:pic>
        <p:nvPicPr>
          <p:cNvPr id="4" name="Image 0" descr="Berkshire Regional Transit Authority 50th anniversary logo"/>
          <p:cNvPicPr>
            <a:picLocks noChangeAspect="1"/>
          </p:cNvPicPr>
          <p:nvPr/>
        </p:nvPicPr>
        <p:blipFill>
          <a:blip r:embed="rId3"/>
          <a:stretch>
            <a:fillRect/>
          </a:stretch>
        </p:blipFill>
        <p:spPr>
          <a:xfrm>
            <a:off x="9136228" y="1805940"/>
            <a:ext cx="2148840" cy="2148840"/>
          </a:xfrm>
          <a:prstGeom prst="ellipse">
            <a:avLst/>
          </a:prstGeom>
        </p:spPr>
      </p:pic>
      <p:sp>
        <p:nvSpPr>
          <p:cNvPr id="5" name="Text 2"/>
          <p:cNvSpPr/>
          <p:nvPr/>
        </p:nvSpPr>
        <p:spPr>
          <a:xfrm>
            <a:off x="8229600" y="4343400"/>
            <a:ext cx="3962095" cy="365760"/>
          </a:xfrm>
          <a:prstGeom prst="rect">
            <a:avLst/>
          </a:prstGeom>
          <a:noFill/>
          <a:ln/>
        </p:spPr>
        <p:txBody>
          <a:bodyPr wrap="square" rtlCol="0" anchor="ctr"/>
          <a:lstStyle/>
          <a:p>
            <a:pPr marL="0" indent="0" algn="ctr">
              <a:buNone/>
            </a:pPr>
            <a:r>
              <a:rPr lang="en-US" sz="1400" b="1" kern="0" spc="400" dirty="0">
                <a:solidFill>
                  <a:srgbClr val="5F7E30"/>
                </a:solidFill>
                <a:latin typeface="Trebuchet MS" pitchFamily="34" charset="0"/>
                <a:ea typeface="Trebuchet MS" pitchFamily="34" charset="-122"/>
                <a:cs typeface="Trebuchet MS" pitchFamily="34" charset="-120"/>
              </a:rPr>
              <a:t>SINCE 1974</a:t>
            </a:r>
            <a:endParaRPr lang="en-US" sz="1400" dirty="0"/>
          </a:p>
        </p:txBody>
      </p:sp>
      <p:sp>
        <p:nvSpPr>
          <p:cNvPr id="6" name="Text 3"/>
          <p:cNvSpPr/>
          <p:nvPr/>
        </p:nvSpPr>
        <p:spPr>
          <a:xfrm>
            <a:off x="8412480" y="4709160"/>
            <a:ext cx="3596335" cy="640080"/>
          </a:xfrm>
          <a:prstGeom prst="rect">
            <a:avLst/>
          </a:prstGeom>
          <a:noFill/>
          <a:ln/>
        </p:spPr>
        <p:txBody>
          <a:bodyPr wrap="square" rtlCol="0" anchor="ctr"/>
          <a:lstStyle/>
          <a:p>
            <a:pPr marL="0" indent="0" algn="ctr">
              <a:buNone/>
            </a:pPr>
            <a:r>
              <a:rPr lang="en-US" sz="1450" i="1" dirty="0">
                <a:solidFill>
                  <a:srgbClr val="6E6C5B"/>
                </a:solidFill>
                <a:latin typeface="Calibri" pitchFamily="34" charset="0"/>
                <a:ea typeface="Calibri" pitchFamily="34" charset="-122"/>
                <a:cs typeface="Calibri" pitchFamily="34" charset="-120"/>
              </a:rPr>
              <a:t>Getting You Where You Need to Go</a:t>
            </a:r>
            <a:endParaRPr lang="en-US" sz="1450" dirty="0"/>
          </a:p>
        </p:txBody>
      </p:sp>
      <p:sp>
        <p:nvSpPr>
          <p:cNvPr id="7" name="Text 4"/>
          <p:cNvSpPr/>
          <p:nvPr/>
        </p:nvSpPr>
        <p:spPr>
          <a:xfrm>
            <a:off x="868680" y="1874520"/>
            <a:ext cx="6949440" cy="320040"/>
          </a:xfrm>
          <a:prstGeom prst="rect">
            <a:avLst/>
          </a:prstGeom>
          <a:noFill/>
          <a:ln/>
        </p:spPr>
        <p:txBody>
          <a:bodyPr wrap="square" lIns="0" tIns="0" rIns="0" bIns="0" rtlCol="0" anchor="ctr"/>
          <a:lstStyle/>
          <a:p>
            <a:pPr marL="0" indent="0" algn="l">
              <a:buNone/>
            </a:pPr>
            <a:r>
              <a:rPr lang="en-US" sz="1250" b="1" kern="0" spc="300" dirty="0">
                <a:solidFill>
                  <a:srgbClr val="C4972B"/>
                </a:solidFill>
                <a:latin typeface="Trebuchet MS" pitchFamily="34" charset="0"/>
                <a:ea typeface="Trebuchet MS" pitchFamily="34" charset="-122"/>
                <a:cs typeface="Trebuchet MS" pitchFamily="34" charset="-120"/>
              </a:rPr>
              <a:t>FY2026 YEAR IN REVIEW</a:t>
            </a:r>
            <a:endParaRPr lang="en-US" sz="1250" dirty="0"/>
          </a:p>
        </p:txBody>
      </p:sp>
      <p:sp>
        <p:nvSpPr>
          <p:cNvPr id="8" name="Text 0"/>
          <p:cNvSpPr>
            <a:spLocks noGrp="1"/>
          </p:cNvSpPr>
          <p:nvPr>
            <p:ph type="title" idx="100" hasCustomPrompt="1"/>
          </p:nvPr>
        </p:nvSpPr>
        <p:spPr>
          <a:xfrm>
            <a:off x="868680" y="2331720"/>
            <a:ext cx="7040880" cy="1463040"/>
          </a:xfrm>
          <a:prstGeom prst="rect">
            <a:avLst/>
          </a:prstGeom>
          <a:noFill/>
          <a:ln/>
        </p:spPr>
        <p:txBody>
          <a:bodyPr wrap="square" rtlCol="0" anchor="t"/>
          <a:lstStyle/>
          <a:p>
            <a:pPr marL="0" indent="0" algn="l">
              <a:buNone/>
            </a:pPr>
            <a:r>
              <a:rPr lang="en-US" sz="4000" b="1" dirty="0">
                <a:solidFill>
                  <a:srgbClr val="FFFFFF"/>
                </a:solidFill>
                <a:latin typeface="Trebuchet MS" pitchFamily="34" charset="0"/>
                <a:ea typeface="Trebuchet MS" pitchFamily="34" charset="-122"/>
                <a:cs typeface="Trebuchet MS" pitchFamily="34" charset="-120"/>
              </a:rPr>
              <a:t>Berkshire Regional Transit Authority</a:t>
            </a:r>
            <a:endParaRPr lang="en-US" sz="4000" dirty="0"/>
          </a:p>
        </p:txBody>
      </p:sp>
      <p:sp>
        <p:nvSpPr>
          <p:cNvPr id="9" name="Text 6"/>
          <p:cNvSpPr/>
          <p:nvPr/>
        </p:nvSpPr>
        <p:spPr>
          <a:xfrm>
            <a:off x="868680" y="3977640"/>
            <a:ext cx="6858000" cy="914400"/>
          </a:xfrm>
          <a:prstGeom prst="rect">
            <a:avLst/>
          </a:prstGeom>
          <a:noFill/>
          <a:ln/>
        </p:spPr>
        <p:txBody>
          <a:bodyPr wrap="square" rtlCol="0" anchor="ctr"/>
          <a:lstStyle/>
          <a:p>
            <a:pPr marL="0" indent="0" algn="l">
              <a:buNone/>
            </a:pPr>
            <a:r>
              <a:rPr lang="en-US" sz="1800" dirty="0">
                <a:solidFill>
                  <a:srgbClr val="C7D9A0"/>
                </a:solidFill>
                <a:latin typeface="Calibri" pitchFamily="34" charset="0"/>
                <a:ea typeface="Calibri" pitchFamily="34" charset="-122"/>
                <a:cs typeface="Calibri" pitchFamily="34" charset="-120"/>
              </a:rPr>
              <a:t>A year of record ridership, reliable service, and new regional connections.</a:t>
            </a:r>
            <a:endParaRPr lang="en-US" sz="1800" dirty="0"/>
          </a:p>
        </p:txBody>
      </p:sp>
      <p:sp>
        <p:nvSpPr>
          <p:cNvPr id="10" name="Text 7"/>
          <p:cNvSpPr/>
          <p:nvPr/>
        </p:nvSpPr>
        <p:spPr>
          <a:xfrm>
            <a:off x="868680" y="5029200"/>
            <a:ext cx="6858000" cy="365760"/>
          </a:xfrm>
          <a:prstGeom prst="rect">
            <a:avLst/>
          </a:prstGeom>
          <a:noFill/>
          <a:ln/>
        </p:spPr>
        <p:txBody>
          <a:bodyPr wrap="square" rtlCol="0" anchor="ctr"/>
          <a:lstStyle/>
          <a:p>
            <a:pPr marL="0" indent="0">
              <a:buNone/>
            </a:pPr>
            <a:r>
              <a:rPr lang="en-US" sz="1400" b="1" dirty="0">
                <a:solidFill>
                  <a:srgbClr val="C4972B"/>
                </a:solidFill>
                <a:latin typeface="Trebuchet MS" pitchFamily="34" charset="0"/>
                <a:ea typeface="Trebuchet MS" pitchFamily="34" charset="-122"/>
                <a:cs typeface="Trebuchet MS" pitchFamily="34" charset="-120"/>
              </a:rPr>
              <a:t>July 1, 2025 – June 30, 2026</a:t>
            </a:r>
            <a:endParaRPr lang="en-US" sz="1400" dirty="0"/>
          </a:p>
        </p:txBody>
      </p:sp>
      <p:sp>
        <p:nvSpPr>
          <p:cNvPr id="11" name="Text 8"/>
          <p:cNvSpPr/>
          <p:nvPr/>
        </p:nvSpPr>
        <p:spPr>
          <a:xfrm>
            <a:off x="868680" y="6172200"/>
            <a:ext cx="5486400" cy="320040"/>
          </a:xfrm>
          <a:prstGeom prst="rect">
            <a:avLst/>
          </a:prstGeom>
          <a:noFill/>
          <a:ln/>
        </p:spPr>
        <p:txBody>
          <a:bodyPr wrap="square" rtlCol="0" anchor="ctr"/>
          <a:lstStyle/>
          <a:p>
            <a:pPr marL="0" indent="0">
              <a:buNone/>
            </a:pPr>
            <a:r>
              <a:rPr lang="en-US" sz="1300" dirty="0">
                <a:solidFill>
                  <a:srgbClr val="C7D9A0"/>
                </a:solidFill>
                <a:latin typeface="Calibri" pitchFamily="34" charset="0"/>
                <a:ea typeface="Calibri" pitchFamily="34" charset="-122"/>
                <a:cs typeface="Calibri" pitchFamily="34" charset="-120"/>
              </a:rPr>
              <a:t>www.berkshirerta.com</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marL="0" indent="0" algn="l">
              <a:buNone/>
            </a:pPr>
            <a:r>
              <a:rPr lang="en-US" sz="1250" b="1" kern="0" spc="300" dirty="0">
                <a:solidFill>
                  <a:srgbClr val="C4972B"/>
                </a:solidFill>
                <a:latin typeface="Trebuchet MS" pitchFamily="34" charset="0"/>
                <a:ea typeface="Trebuchet MS" pitchFamily="34" charset="-122"/>
                <a:cs typeface="Trebuchet MS" pitchFamily="34" charset="-120"/>
              </a:rPr>
              <a:t>PARATRANSIT SERVICE</a:t>
            </a:r>
            <a:endParaRPr lang="en-US" sz="1250" dirty="0"/>
          </a:p>
        </p:txBody>
      </p:sp>
      <p:sp>
        <p:nvSpPr>
          <p:cNvPr id="3" name="Text 0"/>
          <p:cNvSpPr>
            <a:spLocks noGrp="1"/>
          </p:cNvSpPr>
          <p:nvPr>
            <p:ph type="title" idx="100" hasCustomPrompt="1"/>
          </p:nvPr>
        </p:nvSpPr>
        <p:spPr>
          <a:xfrm>
            <a:off x="640080" y="841248"/>
            <a:ext cx="10881360" cy="713232"/>
          </a:xfrm>
          <a:prstGeom prst="rect">
            <a:avLst/>
          </a:prstGeom>
          <a:noFill/>
          <a:ln/>
        </p:spPr>
        <p:txBody>
          <a:bodyPr wrap="square" rtlCol="0"/>
          <a:lstStyle/>
          <a:p>
            <a:pPr marL="0" indent="0" algn="l">
              <a:buNone/>
            </a:pPr>
            <a:r>
              <a:rPr lang="en-US" sz="3000" b="1" dirty="0">
                <a:solidFill>
                  <a:srgbClr val="26401A"/>
                </a:solidFill>
                <a:latin typeface="Trebuchet MS" pitchFamily="34" charset="0"/>
                <a:ea typeface="Trebuchet MS" pitchFamily="34" charset="-122"/>
                <a:cs typeface="Trebuchet MS" pitchFamily="34" charset="-120"/>
              </a:rPr>
              <a:t>Door-to-Door Rides for </a:t>
            </a:r>
            <a:r>
              <a:rPr lang="en-US" sz="3000" b="1">
                <a:solidFill>
                  <a:srgbClr val="26401A"/>
                </a:solidFill>
                <a:latin typeface="Trebuchet MS" pitchFamily="34" charset="0"/>
                <a:ea typeface="Trebuchet MS" pitchFamily="34" charset="-122"/>
                <a:cs typeface="Trebuchet MS" pitchFamily="34" charset="-120"/>
              </a:rPr>
              <a:t>Eligible Riders</a:t>
            </a:r>
            <a:endParaRPr lang="en-US" sz="3000" dirty="0"/>
          </a:p>
        </p:txBody>
      </p:sp>
      <p:sp>
        <p:nvSpPr>
          <p:cNvPr id="4" name="Text 2"/>
          <p:cNvSpPr/>
          <p:nvPr/>
        </p:nvSpPr>
        <p:spPr>
          <a:xfrm>
            <a:off x="640080" y="1572768"/>
            <a:ext cx="10881360" cy="502920"/>
          </a:xfrm>
          <a:prstGeom prst="rect">
            <a:avLst/>
          </a:prstGeom>
          <a:noFill/>
          <a:ln/>
        </p:spPr>
        <p:txBody>
          <a:bodyPr wrap="square" rtlCol="0" anchor="ctr"/>
          <a:lstStyle/>
          <a:p>
            <a:pPr marL="0" indent="0">
              <a:buNone/>
            </a:pPr>
            <a:r>
              <a:rPr lang="en-US" sz="1500" dirty="0">
                <a:solidFill>
                  <a:srgbClr val="6E6C5B"/>
                </a:solidFill>
                <a:latin typeface="Calibri" pitchFamily="34" charset="0"/>
                <a:ea typeface="Calibri" pitchFamily="34" charset="-122"/>
                <a:cs typeface="Calibri" pitchFamily="34" charset="-120"/>
              </a:rPr>
              <a:t>BRTA's accessible paratransit service grew again this year, delivering dependable, on-time rides for riders across the county.</a:t>
            </a:r>
            <a:endParaRPr lang="en-US" sz="1500" dirty="0"/>
          </a:p>
        </p:txBody>
      </p:sp>
      <p:sp>
        <p:nvSpPr>
          <p:cNvPr id="5" name="pt kpi 0">
            <a:extLst>
              <a:ext uri="{C183D7F6-B498-43B3-948B-1728B52AA6E4}">
                <adec:decorative xmlns:adec="http://schemas.microsoft.com/office/drawing/2017/decorative" val="1"/>
              </a:ext>
            </a:extLst>
          </p:cNvPr>
          <p:cNvSpPr/>
          <p:nvPr/>
        </p:nvSpPr>
        <p:spPr>
          <a:xfrm>
            <a:off x="640080" y="2240280"/>
            <a:ext cx="3429000" cy="896112"/>
          </a:xfrm>
          <a:prstGeom prst="roundRect">
            <a:avLst>
              <a:gd name="adj" fmla="val 9184"/>
            </a:avLst>
          </a:prstGeom>
          <a:solidFill>
            <a:srgbClr val="FFFFFF"/>
          </a:solidFill>
          <a:ln w="12700">
            <a:solidFill>
              <a:srgbClr val="EAE0C6"/>
            </a:solidFill>
            <a:prstDash val="solid"/>
          </a:ln>
          <a:effectLst>
            <a:outerShdw blurRad="76200" dist="25400" dir="5400000" algn="bl" rotWithShape="0">
              <a:srgbClr val="1C2A12">
                <a:alpha val="10000"/>
              </a:srgbClr>
            </a:outerShdw>
          </a:effectLst>
        </p:spPr>
        <p:txBody>
          <a:bodyPr/>
          <a:lstStyle/>
          <a:p>
            <a:endParaRPr lang="en-US"/>
          </a:p>
        </p:txBody>
      </p:sp>
      <p:sp>
        <p:nvSpPr>
          <p:cNvPr id="6" name="Text 4"/>
          <p:cNvSpPr/>
          <p:nvPr/>
        </p:nvSpPr>
        <p:spPr>
          <a:xfrm>
            <a:off x="868680" y="2295144"/>
            <a:ext cx="1600200" cy="777240"/>
          </a:xfrm>
          <a:prstGeom prst="rect">
            <a:avLst/>
          </a:prstGeom>
          <a:noFill/>
          <a:ln/>
        </p:spPr>
        <p:txBody>
          <a:bodyPr wrap="square" lIns="0" tIns="0" rIns="0" bIns="0" rtlCol="0" anchor="ctr"/>
          <a:lstStyle/>
          <a:p>
            <a:pPr marL="0" indent="0" algn="l">
              <a:buNone/>
            </a:pPr>
            <a:r>
              <a:rPr lang="en-US" sz="2600" b="1">
                <a:solidFill>
                  <a:srgbClr val="5F7E30"/>
                </a:solidFill>
                <a:latin typeface="Trebuchet MS" pitchFamily="34" charset="0"/>
                <a:ea typeface="Trebuchet MS" pitchFamily="34" charset="-122"/>
                <a:cs typeface="Trebuchet MS" pitchFamily="34" charset="-120"/>
              </a:rPr>
              <a:t>90.3</a:t>
            </a:r>
            <a:r>
              <a:rPr lang="en-US" sz="2600" b="1" dirty="0">
                <a:solidFill>
                  <a:srgbClr val="5F7E30"/>
                </a:solidFill>
                <a:latin typeface="Trebuchet MS" pitchFamily="34" charset="0"/>
                <a:ea typeface="Trebuchet MS" pitchFamily="34" charset="-122"/>
                <a:cs typeface="Trebuchet MS" pitchFamily="34" charset="-120"/>
              </a:rPr>
              <a:t>%</a:t>
            </a:r>
            <a:endParaRPr lang="en-US" sz="2600" dirty="0"/>
          </a:p>
        </p:txBody>
      </p:sp>
      <p:sp>
        <p:nvSpPr>
          <p:cNvPr id="7" name="Text 5"/>
          <p:cNvSpPr/>
          <p:nvPr/>
        </p:nvSpPr>
        <p:spPr>
          <a:xfrm>
            <a:off x="2468880" y="2240280"/>
            <a:ext cx="1463040" cy="896112"/>
          </a:xfrm>
          <a:prstGeom prst="rect">
            <a:avLst/>
          </a:prstGeom>
          <a:noFill/>
          <a:ln/>
        </p:spPr>
        <p:txBody>
          <a:bodyPr wrap="square" lIns="0" tIns="0" rIns="0" bIns="0" rtlCol="0" anchor="ctr"/>
          <a:lstStyle/>
          <a:p>
            <a:pPr marL="0" indent="0" algn="l">
              <a:buNone/>
            </a:pPr>
            <a:r>
              <a:rPr lang="en-US" sz="1250" b="1" dirty="0">
                <a:solidFill>
                  <a:srgbClr val="33322B"/>
                </a:solidFill>
                <a:latin typeface="Calibri" pitchFamily="34" charset="0"/>
                <a:ea typeface="Calibri" pitchFamily="34" charset="-122"/>
                <a:cs typeface="Calibri" pitchFamily="34" charset="-120"/>
              </a:rPr>
              <a:t>On-time pick-ups</a:t>
            </a:r>
            <a:endParaRPr lang="en-US" sz="1250" dirty="0"/>
          </a:p>
        </p:txBody>
      </p:sp>
      <p:sp>
        <p:nvSpPr>
          <p:cNvPr id="8" name="pt kpi 1">
            <a:extLst>
              <a:ext uri="{C183D7F6-B498-43B3-948B-1728B52AA6E4}">
                <adec:decorative xmlns:adec="http://schemas.microsoft.com/office/drawing/2017/decorative" val="1"/>
              </a:ext>
            </a:extLst>
          </p:cNvPr>
          <p:cNvSpPr/>
          <p:nvPr/>
        </p:nvSpPr>
        <p:spPr>
          <a:xfrm>
            <a:off x="640080" y="3264408"/>
            <a:ext cx="3429000" cy="896112"/>
          </a:xfrm>
          <a:prstGeom prst="roundRect">
            <a:avLst>
              <a:gd name="adj" fmla="val 9184"/>
            </a:avLst>
          </a:prstGeom>
          <a:solidFill>
            <a:srgbClr val="FFFFFF"/>
          </a:solidFill>
          <a:ln w="12700">
            <a:solidFill>
              <a:srgbClr val="EAE0C6"/>
            </a:solidFill>
            <a:prstDash val="solid"/>
          </a:ln>
          <a:effectLst>
            <a:outerShdw blurRad="76200" dist="25400" dir="5400000" algn="bl" rotWithShape="0">
              <a:srgbClr val="1C2A12">
                <a:alpha val="10000"/>
              </a:srgbClr>
            </a:outerShdw>
          </a:effectLst>
        </p:spPr>
        <p:txBody>
          <a:bodyPr/>
          <a:lstStyle/>
          <a:p>
            <a:endParaRPr lang="en-US"/>
          </a:p>
        </p:txBody>
      </p:sp>
      <p:sp>
        <p:nvSpPr>
          <p:cNvPr id="9" name="Text 7"/>
          <p:cNvSpPr/>
          <p:nvPr/>
        </p:nvSpPr>
        <p:spPr>
          <a:xfrm>
            <a:off x="868680" y="3319272"/>
            <a:ext cx="1600200" cy="777240"/>
          </a:xfrm>
          <a:prstGeom prst="rect">
            <a:avLst/>
          </a:prstGeom>
          <a:noFill/>
          <a:ln/>
        </p:spPr>
        <p:txBody>
          <a:bodyPr wrap="square" lIns="0" tIns="0" rIns="0" bIns="0" rtlCol="0" anchor="ctr"/>
          <a:lstStyle/>
          <a:p>
            <a:pPr marL="0" indent="0" algn="l">
              <a:buNone/>
            </a:pPr>
            <a:r>
              <a:rPr lang="en-US" sz="2600" b="1" dirty="0">
                <a:solidFill>
                  <a:srgbClr val="5F7E30"/>
                </a:solidFill>
                <a:latin typeface="Trebuchet MS" pitchFamily="34" charset="0"/>
                <a:ea typeface="Trebuchet MS" pitchFamily="34" charset="-122"/>
                <a:cs typeface="Trebuchet MS" pitchFamily="34" charset="-120"/>
              </a:rPr>
              <a:t>97.5%</a:t>
            </a:r>
            <a:endParaRPr lang="en-US" sz="2600" dirty="0"/>
          </a:p>
        </p:txBody>
      </p:sp>
      <p:sp>
        <p:nvSpPr>
          <p:cNvPr id="10" name="Text 8"/>
          <p:cNvSpPr/>
          <p:nvPr/>
        </p:nvSpPr>
        <p:spPr>
          <a:xfrm>
            <a:off x="2468880" y="3264408"/>
            <a:ext cx="1463040" cy="896112"/>
          </a:xfrm>
          <a:prstGeom prst="rect">
            <a:avLst/>
          </a:prstGeom>
          <a:noFill/>
          <a:ln/>
        </p:spPr>
        <p:txBody>
          <a:bodyPr wrap="square" lIns="0" tIns="0" rIns="0" bIns="0" rtlCol="0" anchor="ctr"/>
          <a:lstStyle/>
          <a:p>
            <a:pPr marL="0" indent="0" algn="l">
              <a:buNone/>
            </a:pPr>
            <a:r>
              <a:rPr lang="en-US" sz="1250" b="1">
                <a:solidFill>
                  <a:srgbClr val="33322B"/>
                </a:solidFill>
                <a:latin typeface="Calibri" pitchFamily="34" charset="0"/>
                <a:ea typeface="Calibri" pitchFamily="34" charset="-122"/>
                <a:cs typeface="Calibri" pitchFamily="34" charset="-120"/>
              </a:rPr>
              <a:t>of ADA/Non-ADA demand-response trips </a:t>
            </a:r>
            <a:r>
              <a:rPr lang="en-US" sz="1250" b="1" dirty="0">
                <a:solidFill>
                  <a:srgbClr val="33322B"/>
                </a:solidFill>
                <a:latin typeface="Calibri" pitchFamily="34" charset="0"/>
                <a:ea typeface="Calibri" pitchFamily="34" charset="-122"/>
                <a:cs typeface="Calibri" pitchFamily="34" charset="-120"/>
              </a:rPr>
              <a:t>were ADA trips</a:t>
            </a:r>
            <a:r>
              <a:rPr lang="en-US" sz="1250" b="1">
                <a:solidFill>
                  <a:srgbClr val="33322B"/>
                </a:solidFill>
                <a:latin typeface="Calibri" pitchFamily="34" charset="0"/>
                <a:ea typeface="Calibri" pitchFamily="34" charset="-122"/>
                <a:cs typeface="Calibri" pitchFamily="34" charset="-120"/>
              </a:rPr>
              <a:t>; excludes COA</a:t>
            </a:r>
            <a:endParaRPr lang="en-US" sz="1250" dirty="0"/>
          </a:p>
        </p:txBody>
      </p:sp>
      <p:sp>
        <p:nvSpPr>
          <p:cNvPr id="11" name="pt kpi 2">
            <a:extLst>
              <a:ext uri="{C183D7F6-B498-43B3-948B-1728B52AA6E4}">
                <adec:decorative xmlns:adec="http://schemas.microsoft.com/office/drawing/2017/decorative" val="1"/>
              </a:ext>
            </a:extLst>
          </p:cNvPr>
          <p:cNvSpPr/>
          <p:nvPr/>
        </p:nvSpPr>
        <p:spPr>
          <a:xfrm>
            <a:off x="640080" y="4288536"/>
            <a:ext cx="3429000" cy="896112"/>
          </a:xfrm>
          <a:prstGeom prst="roundRect">
            <a:avLst>
              <a:gd name="adj" fmla="val 9184"/>
            </a:avLst>
          </a:prstGeom>
          <a:solidFill>
            <a:srgbClr val="FFFFFF"/>
          </a:solidFill>
          <a:ln w="12700">
            <a:solidFill>
              <a:srgbClr val="EAE0C6"/>
            </a:solidFill>
            <a:prstDash val="solid"/>
          </a:ln>
          <a:effectLst>
            <a:outerShdw blurRad="76200" dist="25400" dir="5400000" algn="bl" rotWithShape="0">
              <a:srgbClr val="1C2A12">
                <a:alpha val="10000"/>
              </a:srgbClr>
            </a:outerShdw>
          </a:effectLst>
        </p:spPr>
        <p:txBody>
          <a:bodyPr/>
          <a:lstStyle/>
          <a:p>
            <a:endParaRPr lang="en-US"/>
          </a:p>
        </p:txBody>
      </p:sp>
      <p:sp>
        <p:nvSpPr>
          <p:cNvPr id="12" name="Text 10"/>
          <p:cNvSpPr/>
          <p:nvPr/>
        </p:nvSpPr>
        <p:spPr>
          <a:xfrm>
            <a:off x="868680" y="4343400"/>
            <a:ext cx="1600200" cy="777240"/>
          </a:xfrm>
          <a:prstGeom prst="rect">
            <a:avLst/>
          </a:prstGeom>
          <a:noFill/>
          <a:ln/>
        </p:spPr>
        <p:txBody>
          <a:bodyPr wrap="square" lIns="0" tIns="0" rIns="0" bIns="0" rtlCol="0" anchor="ctr"/>
          <a:lstStyle/>
          <a:p>
            <a:pPr marL="0" indent="0" algn="l">
              <a:buNone/>
            </a:pPr>
            <a:r>
              <a:rPr lang="en-US" sz="2600" b="1">
                <a:solidFill>
                  <a:srgbClr val="5F7E30"/>
                </a:solidFill>
                <a:latin typeface="Trebuchet MS" pitchFamily="34" charset="0"/>
                <a:ea typeface="Trebuchet MS" pitchFamily="34" charset="-122"/>
                <a:cs typeface="Trebuchet MS" pitchFamily="34" charset="-120"/>
              </a:rPr>
              <a:t>8,228</a:t>
            </a:r>
            <a:endParaRPr lang="en-US" sz="2600" dirty="0"/>
          </a:p>
        </p:txBody>
      </p:sp>
      <p:sp>
        <p:nvSpPr>
          <p:cNvPr id="13" name="Text 11"/>
          <p:cNvSpPr/>
          <p:nvPr/>
        </p:nvSpPr>
        <p:spPr>
          <a:xfrm>
            <a:off x="2468880" y="4288536"/>
            <a:ext cx="1463040" cy="896112"/>
          </a:xfrm>
          <a:prstGeom prst="rect">
            <a:avLst/>
          </a:prstGeom>
          <a:noFill/>
          <a:ln/>
        </p:spPr>
        <p:txBody>
          <a:bodyPr wrap="square" lIns="0" tIns="0" rIns="0" bIns="0" rtlCol="0" anchor="ctr"/>
          <a:lstStyle/>
          <a:p>
            <a:pPr marL="0" indent="0" algn="l">
              <a:buNone/>
            </a:pPr>
            <a:r>
              <a:rPr lang="en-US" sz="1250" b="1" dirty="0">
                <a:solidFill>
                  <a:srgbClr val="33322B"/>
                </a:solidFill>
                <a:latin typeface="Calibri" pitchFamily="34" charset="0"/>
                <a:ea typeface="Calibri" pitchFamily="34" charset="-122"/>
                <a:cs typeface="Calibri" pitchFamily="34" charset="-120"/>
              </a:rPr>
              <a:t>Mobility devices </a:t>
            </a:r>
            <a:r>
              <a:rPr lang="en-US" sz="1250" b="1">
                <a:solidFill>
                  <a:srgbClr val="33322B"/>
                </a:solidFill>
                <a:latin typeface="Calibri" pitchFamily="34" charset="0"/>
                <a:ea typeface="Calibri" pitchFamily="34" charset="-122"/>
                <a:cs typeface="Calibri" pitchFamily="34" charset="-120"/>
              </a:rPr>
              <a:t>(paratransit)</a:t>
            </a:r>
            <a:endParaRPr lang="en-US" sz="1250" dirty="0"/>
          </a:p>
        </p:txBody>
      </p:sp>
      <p:sp>
        <p:nvSpPr>
          <p:cNvPr id="14" name="pt kpi 3">
            <a:extLst>
              <a:ext uri="{C183D7F6-B498-43B3-948B-1728B52AA6E4}">
                <adec:decorative xmlns:adec="http://schemas.microsoft.com/office/drawing/2017/decorative" val="1"/>
              </a:ext>
            </a:extLst>
          </p:cNvPr>
          <p:cNvSpPr/>
          <p:nvPr/>
        </p:nvSpPr>
        <p:spPr>
          <a:xfrm>
            <a:off x="640080" y="5312664"/>
            <a:ext cx="3429000" cy="896112"/>
          </a:xfrm>
          <a:prstGeom prst="roundRect">
            <a:avLst>
              <a:gd name="adj" fmla="val 9184"/>
            </a:avLst>
          </a:prstGeom>
          <a:solidFill>
            <a:srgbClr val="FFFFFF"/>
          </a:solidFill>
          <a:ln w="12700">
            <a:solidFill>
              <a:srgbClr val="EAE0C6"/>
            </a:solidFill>
            <a:prstDash val="solid"/>
          </a:ln>
          <a:effectLst>
            <a:outerShdw blurRad="76200" dist="25400" dir="5400000" algn="bl" rotWithShape="0">
              <a:srgbClr val="1C2A12">
                <a:alpha val="10000"/>
              </a:srgbClr>
            </a:outerShdw>
          </a:effectLst>
        </p:spPr>
        <p:txBody>
          <a:bodyPr/>
          <a:lstStyle/>
          <a:p>
            <a:endParaRPr lang="en-US"/>
          </a:p>
        </p:txBody>
      </p:sp>
      <p:sp>
        <p:nvSpPr>
          <p:cNvPr id="15" name="Text 13"/>
          <p:cNvSpPr/>
          <p:nvPr/>
        </p:nvSpPr>
        <p:spPr>
          <a:xfrm>
            <a:off x="868680" y="5367528"/>
            <a:ext cx="1600200" cy="777240"/>
          </a:xfrm>
          <a:prstGeom prst="rect">
            <a:avLst/>
          </a:prstGeom>
          <a:noFill/>
          <a:ln/>
        </p:spPr>
        <p:txBody>
          <a:bodyPr wrap="square" lIns="0" tIns="0" rIns="0" bIns="0" rtlCol="0" anchor="ctr"/>
          <a:lstStyle/>
          <a:p>
            <a:pPr marL="0" indent="0" algn="l">
              <a:buNone/>
            </a:pPr>
            <a:r>
              <a:rPr lang="en-US" sz="2600" b="1">
                <a:solidFill>
                  <a:srgbClr val="5F7E30"/>
                </a:solidFill>
                <a:latin typeface="Trebuchet MS" pitchFamily="34" charset="0"/>
                <a:ea typeface="Trebuchet MS" pitchFamily="34" charset="-122"/>
                <a:cs typeface="Trebuchet MS" pitchFamily="34" charset="-120"/>
              </a:rPr>
              <a:t>5,443</a:t>
            </a:r>
            <a:endParaRPr lang="en-US" sz="2600" dirty="0"/>
          </a:p>
        </p:txBody>
      </p:sp>
      <p:sp>
        <p:nvSpPr>
          <p:cNvPr id="16" name="Text 14"/>
          <p:cNvSpPr/>
          <p:nvPr/>
        </p:nvSpPr>
        <p:spPr>
          <a:xfrm>
            <a:off x="2468880" y="5312664"/>
            <a:ext cx="1463040" cy="896112"/>
          </a:xfrm>
          <a:prstGeom prst="rect">
            <a:avLst/>
          </a:prstGeom>
          <a:noFill/>
          <a:ln/>
        </p:spPr>
        <p:txBody>
          <a:bodyPr wrap="square" lIns="0" tIns="0" rIns="0" bIns="0" rtlCol="0" anchor="ctr"/>
          <a:lstStyle/>
          <a:p>
            <a:pPr marL="0" indent="0" algn="l">
              <a:buNone/>
            </a:pPr>
            <a:r>
              <a:rPr lang="en-US" sz="1250" b="1">
                <a:solidFill>
                  <a:srgbClr val="33322B"/>
                </a:solidFill>
                <a:latin typeface="Calibri" pitchFamily="34" charset="0"/>
                <a:ea typeface="Calibri" pitchFamily="34" charset="-122"/>
                <a:cs typeface="Calibri" pitchFamily="34" charset="-120"/>
              </a:rPr>
              <a:t>Avg. trips per month</a:t>
            </a:r>
            <a:endParaRPr lang="en-US" sz="1250" dirty="0"/>
          </a:p>
        </p:txBody>
      </p:sp>
      <p:sp>
        <p:nvSpPr>
          <p:cNvPr id="17" name="Text 15"/>
          <p:cNvSpPr/>
          <p:nvPr/>
        </p:nvSpPr>
        <p:spPr>
          <a:xfrm>
            <a:off x="4434840" y="2148840"/>
            <a:ext cx="7315200" cy="320040"/>
          </a:xfrm>
          <a:prstGeom prst="rect">
            <a:avLst/>
          </a:prstGeom>
          <a:noFill/>
          <a:ln/>
        </p:spPr>
        <p:txBody>
          <a:bodyPr wrap="square" lIns="0" tIns="0" rIns="0" bIns="0" rtlCol="0" anchor="ctr"/>
          <a:lstStyle/>
          <a:p>
            <a:pPr marL="0" indent="0">
              <a:buNone/>
            </a:pPr>
            <a:r>
              <a:rPr lang="en-US" sz="1400" b="1" dirty="0">
                <a:solidFill>
                  <a:srgbClr val="26401A"/>
                </a:solidFill>
                <a:latin typeface="Trebuchet MS" pitchFamily="34" charset="0"/>
                <a:ea typeface="Trebuchet MS" pitchFamily="34" charset="-122"/>
                <a:cs typeface="Trebuchet MS" pitchFamily="34" charset="-120"/>
              </a:rPr>
              <a:t>Monthly ridership: FY2026 vs FY2025</a:t>
            </a:r>
            <a:endParaRPr lang="en-US" sz="1400" dirty="0"/>
          </a:p>
        </p:txBody>
      </p:sp>
      <p:graphicFrame>
        <p:nvGraphicFramePr>
          <p:cNvPr id="18" name="Paratransit monthly ridership chart" descr="Line chart comparing monthly paratransit ridership FY2026 versus FY2025; FY2026 runs consistently higher, totaling 65,315 trips versus 58,264."/>
          <p:cNvGraphicFramePr/>
          <p:nvPr>
            <p:extLst>
              <p:ext uri="{D42A27DB-BD31-4B8C-83A1-F6EECF244321}">
                <p14:modId xmlns:p14="http://schemas.microsoft.com/office/powerpoint/2010/main" val="2050239269"/>
              </p:ext>
            </p:extLst>
          </p:nvPr>
        </p:nvGraphicFramePr>
        <p:xfrm>
          <a:off x="4297680" y="2514600"/>
          <a:ext cx="7498080" cy="3657600"/>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 16"/>
          <p:cNvSpPr/>
          <p:nvPr/>
        </p:nvSpPr>
        <p:spPr>
          <a:xfrm>
            <a:off x="4297680" y="6217920"/>
            <a:ext cx="7498080" cy="274320"/>
          </a:xfrm>
          <a:prstGeom prst="rect">
            <a:avLst/>
          </a:prstGeom>
          <a:noFill/>
          <a:ln/>
        </p:spPr>
        <p:txBody>
          <a:bodyPr wrap="square" rtlCol="0" anchor="ctr"/>
          <a:lstStyle/>
          <a:p>
            <a:pPr marL="0" indent="0" algn="l">
              <a:buNone/>
            </a:pPr>
            <a:r>
              <a:rPr lang="en-US" sz="1100" i="1" dirty="0">
                <a:solidFill>
                  <a:srgbClr val="6E6C5B"/>
                </a:solidFill>
                <a:latin typeface="Calibri" pitchFamily="34" charset="0"/>
                <a:ea typeface="Calibri" pitchFamily="34" charset="-122"/>
                <a:cs typeface="Calibri" pitchFamily="34" charset="-120"/>
              </a:rPr>
              <a:t>Total: </a:t>
            </a:r>
            <a:r>
              <a:rPr lang="en-US" sz="1100" i="1">
                <a:solidFill>
                  <a:srgbClr val="6E6C5B"/>
                </a:solidFill>
                <a:latin typeface="Calibri" pitchFamily="34" charset="0"/>
                <a:ea typeface="Calibri" pitchFamily="34" charset="-122"/>
                <a:cs typeface="Calibri" pitchFamily="34" charset="-120"/>
              </a:rPr>
              <a:t>65,315 </a:t>
            </a:r>
            <a:r>
              <a:rPr lang="en-US" sz="1100" i="1" dirty="0">
                <a:solidFill>
                  <a:srgbClr val="6E6C5B"/>
                </a:solidFill>
                <a:latin typeface="Calibri" pitchFamily="34" charset="0"/>
                <a:ea typeface="Calibri" pitchFamily="34" charset="-122"/>
                <a:cs typeface="Calibri" pitchFamily="34" charset="-120"/>
              </a:rPr>
              <a:t>trips in FY2026, up from </a:t>
            </a:r>
            <a:r>
              <a:rPr lang="en-US" sz="1100" i="1">
                <a:solidFill>
                  <a:srgbClr val="6E6C5B"/>
                </a:solidFill>
                <a:latin typeface="Calibri" pitchFamily="34" charset="0"/>
                <a:ea typeface="Calibri" pitchFamily="34" charset="-122"/>
                <a:cs typeface="Calibri" pitchFamily="34" charset="-120"/>
              </a:rPr>
              <a:t>58,264</a:t>
            </a:r>
            <a:r>
              <a:rPr lang="en-US" sz="1100" i="1" dirty="0">
                <a:solidFill>
                  <a:srgbClr val="6E6C5B"/>
                </a:solidFill>
                <a:latin typeface="Calibri" pitchFamily="34" charset="0"/>
                <a:ea typeface="Calibri" pitchFamily="34" charset="-122"/>
                <a:cs typeface="Calibri" pitchFamily="34" charset="-120"/>
              </a:rPr>
              <a:t> in FY2025.</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marL="0" indent="0" algn="l">
              <a:buNone/>
            </a:pPr>
            <a:r>
              <a:rPr lang="en-US" sz="1250" b="1" kern="0" spc="300" dirty="0">
                <a:solidFill>
                  <a:srgbClr val="C4972B"/>
                </a:solidFill>
                <a:latin typeface="Trebuchet MS" pitchFamily="34" charset="0"/>
                <a:ea typeface="Trebuchet MS" pitchFamily="34" charset="-122"/>
                <a:cs typeface="Trebuchet MS" pitchFamily="34" charset="-120"/>
              </a:rPr>
              <a:t>NEW THIS YEAR</a:t>
            </a:r>
            <a:endParaRPr lang="en-US" sz="1250" dirty="0"/>
          </a:p>
        </p:txBody>
      </p:sp>
      <p:sp>
        <p:nvSpPr>
          <p:cNvPr id="3" name="Text 0"/>
          <p:cNvSpPr>
            <a:spLocks noGrp="1"/>
          </p:cNvSpPr>
          <p:nvPr>
            <p:ph type="title" idx="100" hasCustomPrompt="1"/>
          </p:nvPr>
        </p:nvSpPr>
        <p:spPr>
          <a:xfrm>
            <a:off x="640080" y="841248"/>
            <a:ext cx="10881360" cy="713232"/>
          </a:xfrm>
          <a:prstGeom prst="rect">
            <a:avLst/>
          </a:prstGeom>
          <a:noFill/>
          <a:ln/>
        </p:spPr>
        <p:txBody>
          <a:bodyPr wrap="square" rtlCol="0"/>
          <a:lstStyle/>
          <a:p>
            <a:pPr marL="0" indent="0" algn="l">
              <a:buNone/>
            </a:pPr>
            <a:r>
              <a:rPr lang="en-US" sz="3000" b="1" dirty="0">
                <a:solidFill>
                  <a:srgbClr val="26401A"/>
                </a:solidFill>
                <a:latin typeface="Trebuchet MS" pitchFamily="34" charset="0"/>
                <a:ea typeface="Trebuchet MS" pitchFamily="34" charset="-122"/>
                <a:cs typeface="Trebuchet MS" pitchFamily="34" charset="-120"/>
              </a:rPr>
              <a:t>Link 413: Connecting the Region</a:t>
            </a:r>
            <a:endParaRPr lang="en-US" sz="3000" dirty="0"/>
          </a:p>
        </p:txBody>
      </p:sp>
      <p:sp>
        <p:nvSpPr>
          <p:cNvPr id="4" name="Text 2"/>
          <p:cNvSpPr/>
          <p:nvPr/>
        </p:nvSpPr>
        <p:spPr>
          <a:xfrm>
            <a:off x="640080" y="1965960"/>
            <a:ext cx="4572000" cy="1737360"/>
          </a:xfrm>
          <a:prstGeom prst="rect">
            <a:avLst/>
          </a:prstGeom>
          <a:noFill/>
          <a:ln/>
        </p:spPr>
        <p:txBody>
          <a:bodyPr wrap="square" lIns="0" tIns="0" rIns="0" bIns="0" rtlCol="0" anchor="ctr"/>
          <a:lstStyle/>
          <a:p>
            <a:pPr marL="0" indent="0">
              <a:lnSpc>
                <a:spcPct val="115000"/>
              </a:lnSpc>
              <a:spcAft>
                <a:spcPts val="800"/>
              </a:spcAft>
              <a:buNone/>
            </a:pPr>
            <a:r>
              <a:rPr lang="en-US" sz="1600" b="1" dirty="0">
                <a:solidFill>
                  <a:srgbClr val="5F7E30"/>
                </a:solidFill>
                <a:latin typeface="Calibri" pitchFamily="34" charset="0"/>
                <a:ea typeface="Calibri" pitchFamily="34" charset="-122"/>
                <a:cs typeface="Calibri" pitchFamily="34" charset="-120"/>
              </a:rPr>
              <a:t>Launched January 28, 2026</a:t>
            </a:r>
            <a:endParaRPr lang="en-US" sz="1600" dirty="0"/>
          </a:p>
          <a:p>
            <a:pPr marL="0" indent="0">
              <a:lnSpc>
                <a:spcPct val="115000"/>
              </a:lnSpc>
              <a:spcAft>
                <a:spcPts val="800"/>
              </a:spcAft>
              <a:buNone/>
            </a:pPr>
            <a:r>
              <a:rPr lang="en-US" sz="1400" dirty="0">
                <a:solidFill>
                  <a:srgbClr val="33322B"/>
                </a:solidFill>
                <a:latin typeface="Calibri" pitchFamily="34" charset="0"/>
                <a:ea typeface="Calibri" pitchFamily="34" charset="-122"/>
                <a:cs typeface="Calibri" pitchFamily="34" charset="-120"/>
              </a:rPr>
              <a:t>Link 413 is a new connective service linking three regional transit authorities — BRTA, FRTA, and PVTA — across Pittsfield, North Adams, Greenfield, and Northampton.</a:t>
            </a:r>
            <a:endParaRPr lang="en-US" sz="1600" dirty="0"/>
          </a:p>
        </p:txBody>
      </p:sp>
      <p:sp>
        <p:nvSpPr>
          <p:cNvPr id="5" name="Text 3"/>
          <p:cNvSpPr/>
          <p:nvPr/>
        </p:nvSpPr>
        <p:spPr>
          <a:xfrm>
            <a:off x="640080" y="3794760"/>
            <a:ext cx="4572000" cy="320040"/>
          </a:xfrm>
          <a:prstGeom prst="rect">
            <a:avLst/>
          </a:prstGeom>
          <a:noFill/>
          <a:ln/>
        </p:spPr>
        <p:txBody>
          <a:bodyPr wrap="square" lIns="0" tIns="0" rIns="0" bIns="0" rtlCol="0" anchor="ctr"/>
          <a:lstStyle/>
          <a:p>
            <a:pPr marL="0" indent="0">
              <a:buNone/>
            </a:pPr>
            <a:r>
              <a:rPr lang="en-US" sz="1300" b="1" dirty="0">
                <a:solidFill>
                  <a:srgbClr val="26401A"/>
                </a:solidFill>
                <a:latin typeface="Trebuchet MS" pitchFamily="34" charset="0"/>
                <a:ea typeface="Trebuchet MS" pitchFamily="34" charset="-122"/>
                <a:cs typeface="Trebuchet MS" pitchFamily="34" charset="-120"/>
              </a:rPr>
              <a:t>Most popular routes (share of riders)</a:t>
            </a:r>
            <a:endParaRPr lang="en-US" sz="1300" dirty="0"/>
          </a:p>
        </p:txBody>
      </p:sp>
      <p:sp>
        <p:nvSpPr>
          <p:cNvPr id="6" name="link route 0">
            <a:extLst>
              <a:ext uri="{C183D7F6-B498-43B3-948B-1728B52AA6E4}">
                <adec:decorative xmlns:adec="http://schemas.microsoft.com/office/drawing/2017/decorative" val="1"/>
              </a:ext>
            </a:extLst>
          </p:cNvPr>
          <p:cNvSpPr/>
          <p:nvPr/>
        </p:nvSpPr>
        <p:spPr>
          <a:xfrm>
            <a:off x="640080" y="4160520"/>
            <a:ext cx="4572000" cy="640080"/>
          </a:xfrm>
          <a:prstGeom prst="roundRect">
            <a:avLst>
              <a:gd name="adj" fmla="val 11429"/>
            </a:avLst>
          </a:prstGeom>
          <a:solidFill>
            <a:srgbClr val="FFFFFF"/>
          </a:solidFill>
          <a:ln w="12700">
            <a:solidFill>
              <a:srgbClr val="EAE0C6"/>
            </a:solidFill>
            <a:prstDash val="solid"/>
          </a:ln>
        </p:spPr>
        <p:txBody>
          <a:bodyPr/>
          <a:lstStyle/>
          <a:p>
            <a:endParaRPr lang="en-US"/>
          </a:p>
        </p:txBody>
      </p:sp>
      <p:sp>
        <p:nvSpPr>
          <p:cNvPr id="7" name="Text 5"/>
          <p:cNvSpPr/>
          <p:nvPr/>
        </p:nvSpPr>
        <p:spPr>
          <a:xfrm>
            <a:off x="777240" y="4160520"/>
            <a:ext cx="914400" cy="640080"/>
          </a:xfrm>
          <a:prstGeom prst="rect">
            <a:avLst/>
          </a:prstGeom>
          <a:noFill/>
          <a:ln/>
        </p:spPr>
        <p:txBody>
          <a:bodyPr wrap="square" lIns="0" tIns="0" rIns="0" bIns="0" rtlCol="0" anchor="ctr"/>
          <a:lstStyle/>
          <a:p>
            <a:pPr marL="0" indent="0" algn="ctr">
              <a:buNone/>
            </a:pPr>
            <a:r>
              <a:rPr lang="en-US" sz="2200" b="1" dirty="0">
                <a:solidFill>
                  <a:srgbClr val="C4972B"/>
                </a:solidFill>
                <a:latin typeface="Trebuchet MS" pitchFamily="34" charset="0"/>
                <a:ea typeface="Trebuchet MS" pitchFamily="34" charset="-122"/>
                <a:cs typeface="Trebuchet MS" pitchFamily="34" charset="-120"/>
              </a:rPr>
              <a:t>62%</a:t>
            </a:r>
            <a:endParaRPr lang="en-US" sz="2200" dirty="0"/>
          </a:p>
        </p:txBody>
      </p:sp>
      <p:sp>
        <p:nvSpPr>
          <p:cNvPr id="8" name="Text 6"/>
          <p:cNvSpPr/>
          <p:nvPr/>
        </p:nvSpPr>
        <p:spPr>
          <a:xfrm>
            <a:off x="1737360" y="4160520"/>
            <a:ext cx="3337560" cy="640080"/>
          </a:xfrm>
          <a:prstGeom prst="rect">
            <a:avLst/>
          </a:prstGeom>
          <a:noFill/>
          <a:ln/>
        </p:spPr>
        <p:txBody>
          <a:bodyPr wrap="square" lIns="0" tIns="0" rIns="0" bIns="0" rtlCol="0" anchor="ctr"/>
          <a:lstStyle/>
          <a:p>
            <a:pPr marL="0" indent="0" algn="l">
              <a:buNone/>
            </a:pPr>
            <a:r>
              <a:rPr lang="en-US" sz="1250" b="1" dirty="0">
                <a:solidFill>
                  <a:srgbClr val="33322B"/>
                </a:solidFill>
                <a:latin typeface="Calibri" pitchFamily="34" charset="0"/>
                <a:ea typeface="Calibri" pitchFamily="34" charset="-122"/>
                <a:cs typeface="Calibri" pitchFamily="34" charset="-120"/>
              </a:rPr>
              <a:t>Route 904   </a:t>
            </a:r>
            <a:r>
              <a:rPr lang="en-US" sz="1250" dirty="0">
                <a:solidFill>
                  <a:srgbClr val="6E6C5B"/>
                </a:solidFill>
                <a:latin typeface="Calibri" pitchFamily="34" charset="0"/>
                <a:ea typeface="Calibri" pitchFamily="34" charset="-122"/>
                <a:cs typeface="Calibri" pitchFamily="34" charset="-120"/>
              </a:rPr>
              <a:t>Pittsfield ↔ Northampton</a:t>
            </a:r>
            <a:endParaRPr lang="en-US" sz="1250" dirty="0"/>
          </a:p>
        </p:txBody>
      </p:sp>
      <p:sp>
        <p:nvSpPr>
          <p:cNvPr id="9" name="link route 1">
            <a:extLst>
              <a:ext uri="{C183D7F6-B498-43B3-948B-1728B52AA6E4}">
                <adec:decorative xmlns:adec="http://schemas.microsoft.com/office/drawing/2017/decorative" val="1"/>
              </a:ext>
            </a:extLst>
          </p:cNvPr>
          <p:cNvSpPr/>
          <p:nvPr/>
        </p:nvSpPr>
        <p:spPr>
          <a:xfrm>
            <a:off x="640080" y="4910328"/>
            <a:ext cx="4572000" cy="640080"/>
          </a:xfrm>
          <a:prstGeom prst="roundRect">
            <a:avLst>
              <a:gd name="adj" fmla="val 11429"/>
            </a:avLst>
          </a:prstGeom>
          <a:solidFill>
            <a:srgbClr val="FFFFFF"/>
          </a:solidFill>
          <a:ln w="12700">
            <a:solidFill>
              <a:srgbClr val="EAE0C6"/>
            </a:solidFill>
            <a:prstDash val="solid"/>
          </a:ln>
        </p:spPr>
        <p:txBody>
          <a:bodyPr/>
          <a:lstStyle/>
          <a:p>
            <a:endParaRPr lang="en-US"/>
          </a:p>
        </p:txBody>
      </p:sp>
      <p:sp>
        <p:nvSpPr>
          <p:cNvPr id="10" name="Text 8"/>
          <p:cNvSpPr/>
          <p:nvPr/>
        </p:nvSpPr>
        <p:spPr>
          <a:xfrm>
            <a:off x="777240" y="4910328"/>
            <a:ext cx="914400" cy="640080"/>
          </a:xfrm>
          <a:prstGeom prst="rect">
            <a:avLst/>
          </a:prstGeom>
          <a:noFill/>
          <a:ln/>
        </p:spPr>
        <p:txBody>
          <a:bodyPr wrap="square" lIns="0" tIns="0" rIns="0" bIns="0" rtlCol="0" anchor="ctr"/>
          <a:lstStyle/>
          <a:p>
            <a:pPr marL="0" indent="0" algn="ctr">
              <a:buNone/>
            </a:pPr>
            <a:r>
              <a:rPr lang="en-US" sz="2200" b="1" dirty="0">
                <a:solidFill>
                  <a:srgbClr val="C4972B"/>
                </a:solidFill>
                <a:latin typeface="Trebuchet MS" pitchFamily="34" charset="0"/>
                <a:ea typeface="Trebuchet MS" pitchFamily="34" charset="-122"/>
                <a:cs typeface="Trebuchet MS" pitchFamily="34" charset="-120"/>
              </a:rPr>
              <a:t>33%</a:t>
            </a:r>
            <a:endParaRPr lang="en-US" sz="2200" dirty="0"/>
          </a:p>
        </p:txBody>
      </p:sp>
      <p:sp>
        <p:nvSpPr>
          <p:cNvPr id="11" name="Text 9"/>
          <p:cNvSpPr/>
          <p:nvPr/>
        </p:nvSpPr>
        <p:spPr>
          <a:xfrm>
            <a:off x="1737360" y="4910328"/>
            <a:ext cx="3337560" cy="640080"/>
          </a:xfrm>
          <a:prstGeom prst="rect">
            <a:avLst/>
          </a:prstGeom>
          <a:noFill/>
          <a:ln/>
        </p:spPr>
        <p:txBody>
          <a:bodyPr wrap="square" lIns="0" tIns="0" rIns="0" bIns="0" rtlCol="0" anchor="ctr"/>
          <a:lstStyle/>
          <a:p>
            <a:pPr marL="0" indent="0" algn="l">
              <a:buNone/>
            </a:pPr>
            <a:r>
              <a:rPr lang="en-US" sz="1250" b="1" dirty="0">
                <a:solidFill>
                  <a:srgbClr val="33322B"/>
                </a:solidFill>
                <a:latin typeface="Calibri" pitchFamily="34" charset="0"/>
                <a:ea typeface="Calibri" pitchFamily="34" charset="-122"/>
                <a:cs typeface="Calibri" pitchFamily="34" charset="-120"/>
              </a:rPr>
              <a:t>Route 903   </a:t>
            </a:r>
            <a:r>
              <a:rPr lang="en-US" sz="1250" dirty="0">
                <a:solidFill>
                  <a:srgbClr val="6E6C5B"/>
                </a:solidFill>
                <a:latin typeface="Calibri" pitchFamily="34" charset="0"/>
                <a:ea typeface="Calibri" pitchFamily="34" charset="-122"/>
                <a:cs typeface="Calibri" pitchFamily="34" charset="-120"/>
              </a:rPr>
              <a:t>North Adams ↔ Greenfield</a:t>
            </a:r>
            <a:endParaRPr lang="en-US" sz="1250" dirty="0"/>
          </a:p>
        </p:txBody>
      </p:sp>
      <p:sp>
        <p:nvSpPr>
          <p:cNvPr id="12" name="link route 2">
            <a:extLst>
              <a:ext uri="{C183D7F6-B498-43B3-948B-1728B52AA6E4}">
                <adec:decorative xmlns:adec="http://schemas.microsoft.com/office/drawing/2017/decorative" val="1"/>
              </a:ext>
            </a:extLst>
          </p:cNvPr>
          <p:cNvSpPr/>
          <p:nvPr/>
        </p:nvSpPr>
        <p:spPr>
          <a:xfrm>
            <a:off x="640080" y="5660136"/>
            <a:ext cx="4572000" cy="640080"/>
          </a:xfrm>
          <a:prstGeom prst="roundRect">
            <a:avLst>
              <a:gd name="adj" fmla="val 11429"/>
            </a:avLst>
          </a:prstGeom>
          <a:solidFill>
            <a:srgbClr val="FFFFFF"/>
          </a:solidFill>
          <a:ln w="12700">
            <a:solidFill>
              <a:srgbClr val="EAE0C6"/>
            </a:solidFill>
            <a:prstDash val="solid"/>
          </a:ln>
        </p:spPr>
        <p:txBody>
          <a:bodyPr/>
          <a:lstStyle/>
          <a:p>
            <a:endParaRPr lang="en-US"/>
          </a:p>
        </p:txBody>
      </p:sp>
      <p:sp>
        <p:nvSpPr>
          <p:cNvPr id="13" name="Text 11"/>
          <p:cNvSpPr/>
          <p:nvPr/>
        </p:nvSpPr>
        <p:spPr>
          <a:xfrm>
            <a:off x="777240" y="5660136"/>
            <a:ext cx="914400" cy="640080"/>
          </a:xfrm>
          <a:prstGeom prst="rect">
            <a:avLst/>
          </a:prstGeom>
          <a:noFill/>
          <a:ln/>
        </p:spPr>
        <p:txBody>
          <a:bodyPr wrap="square" lIns="0" tIns="0" rIns="0" bIns="0" rtlCol="0" anchor="ctr"/>
          <a:lstStyle/>
          <a:p>
            <a:pPr marL="0" indent="0" algn="ctr">
              <a:buNone/>
            </a:pPr>
            <a:r>
              <a:rPr lang="en-US" sz="2200" b="1" dirty="0">
                <a:solidFill>
                  <a:srgbClr val="C4972B"/>
                </a:solidFill>
                <a:latin typeface="Trebuchet MS" pitchFamily="34" charset="0"/>
                <a:ea typeface="Trebuchet MS" pitchFamily="34" charset="-122"/>
                <a:cs typeface="Trebuchet MS" pitchFamily="34" charset="-120"/>
              </a:rPr>
              <a:t>5%</a:t>
            </a:r>
            <a:endParaRPr lang="en-US" sz="2200" dirty="0"/>
          </a:p>
        </p:txBody>
      </p:sp>
      <p:sp>
        <p:nvSpPr>
          <p:cNvPr id="14" name="Text 12"/>
          <p:cNvSpPr/>
          <p:nvPr/>
        </p:nvSpPr>
        <p:spPr>
          <a:xfrm>
            <a:off x="1737360" y="5660136"/>
            <a:ext cx="3337560" cy="640080"/>
          </a:xfrm>
          <a:prstGeom prst="rect">
            <a:avLst/>
          </a:prstGeom>
          <a:noFill/>
          <a:ln/>
        </p:spPr>
        <p:txBody>
          <a:bodyPr wrap="square" lIns="0" tIns="0" rIns="0" bIns="0" rtlCol="0" anchor="ctr"/>
          <a:lstStyle/>
          <a:p>
            <a:pPr marL="0" indent="0" algn="l">
              <a:buNone/>
            </a:pPr>
            <a:r>
              <a:rPr lang="en-US" sz="1250" b="1" dirty="0">
                <a:solidFill>
                  <a:srgbClr val="33322B"/>
                </a:solidFill>
                <a:latin typeface="Calibri" pitchFamily="34" charset="0"/>
                <a:ea typeface="Calibri" pitchFamily="34" charset="-122"/>
                <a:cs typeface="Calibri" pitchFamily="34" charset="-120"/>
              </a:rPr>
              <a:t>Route 901   </a:t>
            </a:r>
            <a:r>
              <a:rPr lang="en-US" sz="1250" dirty="0">
                <a:solidFill>
                  <a:srgbClr val="6E6C5B"/>
                </a:solidFill>
                <a:latin typeface="Calibri" pitchFamily="34" charset="0"/>
                <a:ea typeface="Calibri" pitchFamily="34" charset="-122"/>
                <a:cs typeface="Calibri" pitchFamily="34" charset="-120"/>
              </a:rPr>
              <a:t>Pittsfield ↔ North Adams</a:t>
            </a:r>
            <a:endParaRPr lang="en-US" sz="1250" dirty="0"/>
          </a:p>
        </p:txBody>
      </p:sp>
      <p:sp>
        <p:nvSpPr>
          <p:cNvPr id="15" name="Text 13"/>
          <p:cNvSpPr/>
          <p:nvPr/>
        </p:nvSpPr>
        <p:spPr>
          <a:xfrm>
            <a:off x="5577840" y="1965960"/>
            <a:ext cx="6217920" cy="320040"/>
          </a:xfrm>
          <a:prstGeom prst="rect">
            <a:avLst/>
          </a:prstGeom>
          <a:noFill/>
          <a:ln/>
        </p:spPr>
        <p:txBody>
          <a:bodyPr wrap="square" lIns="0" tIns="0" rIns="0" bIns="0" rtlCol="0" anchor="ctr"/>
          <a:lstStyle/>
          <a:p>
            <a:pPr marL="0" indent="0">
              <a:buNone/>
            </a:pPr>
            <a:r>
              <a:rPr lang="en-US" sz="1400" b="1" dirty="0">
                <a:solidFill>
                  <a:srgbClr val="26401A"/>
                </a:solidFill>
                <a:latin typeface="Trebuchet MS" pitchFamily="34" charset="0"/>
                <a:ea typeface="Trebuchet MS" pitchFamily="34" charset="-122"/>
                <a:cs typeface="Trebuchet MS" pitchFamily="34" charset="-120"/>
              </a:rPr>
              <a:t>Riders per month — growing steadily</a:t>
            </a:r>
            <a:endParaRPr lang="en-US" sz="1400" dirty="0"/>
          </a:p>
        </p:txBody>
      </p:sp>
      <p:graphicFrame>
        <p:nvGraphicFramePr>
          <p:cNvPr id="16" name="Link 413 monthly ridership chart" descr="Column chart of Link 413 monthly riders: January 32, February 121, March 133, April 174, May 179, June 313."/>
          <p:cNvGraphicFramePr/>
          <p:nvPr/>
        </p:nvGraphicFramePr>
        <p:xfrm>
          <a:off x="5486400" y="2331720"/>
          <a:ext cx="6355080" cy="3749040"/>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 14"/>
          <p:cNvSpPr/>
          <p:nvPr/>
        </p:nvSpPr>
        <p:spPr>
          <a:xfrm>
            <a:off x="640080" y="6355080"/>
            <a:ext cx="11155680" cy="274320"/>
          </a:xfrm>
          <a:prstGeom prst="rect">
            <a:avLst/>
          </a:prstGeom>
          <a:noFill/>
          <a:ln/>
        </p:spPr>
        <p:txBody>
          <a:bodyPr wrap="square" rtlCol="0" anchor="ctr"/>
          <a:lstStyle/>
          <a:p>
            <a:pPr marL="0" indent="0">
              <a:buNone/>
            </a:pPr>
            <a:r>
              <a:rPr lang="en-US" sz="1050" i="1" dirty="0">
                <a:solidFill>
                  <a:srgbClr val="6E6C5B"/>
                </a:solidFill>
                <a:latin typeface="Calibri" pitchFamily="34" charset="0"/>
                <a:ea typeface="Calibri" pitchFamily="34" charset="-122"/>
                <a:cs typeface="Calibri" pitchFamily="34" charset="-120"/>
              </a:rPr>
              <a:t>952 total riders in FY2026  •  Full route maps and schedules at berkshirerta.gov/link413</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marL="0" indent="0" algn="l">
              <a:buNone/>
            </a:pPr>
            <a:r>
              <a:rPr lang="en-US" sz="1250" b="1" kern="0" spc="300">
                <a:solidFill>
                  <a:srgbClr val="C4972B"/>
                </a:solidFill>
                <a:latin typeface="Trebuchet MS" pitchFamily="34" charset="0"/>
                <a:ea typeface="Trebuchet MS" pitchFamily="34" charset="-122"/>
                <a:cs typeface="Trebuchet MS" pitchFamily="34" charset="-120"/>
              </a:rPr>
              <a:t>LINK 413 RIDERSHIP</a:t>
            </a:r>
            <a:endParaRPr lang="en-US" sz="1250"/>
          </a:p>
        </p:txBody>
      </p:sp>
      <p:sp>
        <p:nvSpPr>
          <p:cNvPr id="3" name="Text 0"/>
          <p:cNvSpPr>
            <a:spLocks noGrp="1"/>
          </p:cNvSpPr>
          <p:nvPr>
            <p:ph type="title" idx="100" hasCustomPrompt="1"/>
          </p:nvPr>
        </p:nvSpPr>
        <p:spPr>
          <a:xfrm>
            <a:off x="640080" y="841248"/>
            <a:ext cx="10881360" cy="713232"/>
          </a:xfrm>
          <a:prstGeom prst="rect">
            <a:avLst/>
          </a:prstGeom>
          <a:noFill/>
          <a:ln/>
        </p:spPr>
        <p:txBody>
          <a:bodyPr wrap="square" rtlCol="0"/>
          <a:lstStyle/>
          <a:p>
            <a:pPr marL="0" indent="0" algn="l">
              <a:buNone/>
            </a:pPr>
            <a:r>
              <a:rPr lang="en-US" sz="3000" b="1">
                <a:solidFill>
                  <a:srgbClr val="26401A"/>
                </a:solidFill>
                <a:latin typeface="Trebuchet MS" pitchFamily="34" charset="0"/>
                <a:ea typeface="Trebuchet MS" pitchFamily="34" charset="-122"/>
                <a:cs typeface="Trebuchet MS" pitchFamily="34" charset="-120"/>
              </a:rPr>
              <a:t>Passengers by Month and Week</a:t>
            </a:r>
            <a:endParaRPr lang="en-US" sz="3000"/>
          </a:p>
        </p:txBody>
      </p:sp>
      <p:sp>
        <p:nvSpPr>
          <p:cNvPr id="4" name="Text 2"/>
          <p:cNvSpPr/>
          <p:nvPr/>
        </p:nvSpPr>
        <p:spPr>
          <a:xfrm>
            <a:off x="640080" y="1600200"/>
            <a:ext cx="10881360" cy="457200"/>
          </a:xfrm>
          <a:prstGeom prst="rect">
            <a:avLst/>
          </a:prstGeom>
          <a:noFill/>
          <a:ln/>
        </p:spPr>
        <p:txBody>
          <a:bodyPr wrap="square" lIns="0" tIns="0" rIns="0" bIns="0" rtlCol="0" anchor="ctr"/>
          <a:lstStyle/>
          <a:p>
            <a:pPr marL="0" indent="0">
              <a:buNone/>
            </a:pPr>
            <a:r>
              <a:rPr lang="en-US" sz="1500">
                <a:solidFill>
                  <a:srgbClr val="6E6C5B"/>
                </a:solidFill>
                <a:latin typeface="Calibri" pitchFamily="34" charset="0"/>
                <a:ea typeface="Calibri" pitchFamily="34" charset="-122"/>
                <a:cs typeface="Calibri" pitchFamily="34" charset="-120"/>
              </a:rPr>
              <a:t>Ridership has climbed steadily since the January 2026 launch, reaching 313 riders in June.</a:t>
            </a:r>
            <a:endParaRPr lang="en-US" sz="1500"/>
          </a:p>
        </p:txBody>
      </p:sp>
      <p:pic>
        <p:nvPicPr>
          <p:cNvPr id="16" name="Link 413 passengers per month chart" descr="Bar chart of Link 413 passengers per month in FY2026 by route: system totals January 32, February 121, March 133, April 174, May 179, June 313."/>
          <p:cNvPicPr>
            <a:picLocks noChangeAspect="1"/>
          </p:cNvPicPr>
          <p:nvPr/>
        </p:nvPicPr>
        <p:blipFill>
          <a:blip r:embed="rId3"/>
          <a:stretch>
            <a:fillRect/>
          </a:stretch>
        </p:blipFill>
        <p:spPr>
          <a:xfrm>
            <a:off x="640080" y="2270000"/>
            <a:ext cx="4166600" cy="3361000"/>
          </a:xfrm>
          <a:prstGeom prst="rect">
            <a:avLst/>
          </a:prstGeom>
        </p:spPr>
      </p:pic>
      <p:pic>
        <p:nvPicPr>
          <p:cNvPr id="18" name="Link 413 passengers per week chart" descr="Line chart of Link 413 passengers per week (date ending) from late January through early July 2026, with the system trend rising from about 32 to over 80 riders per week."/>
          <p:cNvPicPr>
            <a:picLocks noChangeAspect="1"/>
          </p:cNvPicPr>
          <p:nvPr/>
        </p:nvPicPr>
        <p:blipFill>
          <a:blip r:embed="rId4"/>
          <a:stretch>
            <a:fillRect/>
          </a:stretch>
        </p:blipFill>
        <p:spPr>
          <a:xfrm>
            <a:off x="5058120" y="2270000"/>
            <a:ext cx="6493800" cy="3361000"/>
          </a:xfrm>
          <a:prstGeom prst="rect">
            <a:avLst/>
          </a:prstGeom>
        </p:spPr>
      </p:pic>
      <p:sp>
        <p:nvSpPr>
          <p:cNvPr id="17" name="Text 14"/>
          <p:cNvSpPr/>
          <p:nvPr/>
        </p:nvSpPr>
        <p:spPr>
          <a:xfrm>
            <a:off x="640080" y="6355080"/>
            <a:ext cx="11155680" cy="274320"/>
          </a:xfrm>
          <a:prstGeom prst="rect">
            <a:avLst/>
          </a:prstGeom>
          <a:noFill/>
          <a:ln/>
        </p:spPr>
        <p:txBody>
          <a:bodyPr wrap="square" rtlCol="0" anchor="ctr"/>
          <a:lstStyle/>
          <a:p>
            <a:pPr marL="0" indent="0">
              <a:buNone/>
            </a:pPr>
            <a:r>
              <a:rPr lang="en-US" sz="1050" i="1">
                <a:solidFill>
                  <a:srgbClr val="6E6C5B"/>
                </a:solidFill>
                <a:latin typeface="Calibri" pitchFamily="34" charset="0"/>
                <a:ea typeface="Calibri" pitchFamily="34" charset="-122"/>
                <a:cs typeface="Calibri" pitchFamily="34" charset="-120"/>
              </a:rPr>
              <a:t>952 total riders in FY2026  •  Full route maps and schedules at berkshirerta.gov/link413</a:t>
            </a:r>
            <a:endParaRPr lang="en-US" sz="1050"/>
          </a:p>
        </p:txBody>
      </p:sp>
    </p:spTree>
    <p:extLst>
      <p:ext uri="{BB962C8B-B14F-4D97-AF65-F5344CB8AC3E}">
        <p14:creationId xmlns:p14="http://schemas.microsoft.com/office/powerpoint/2010/main" val="4283783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Logo chip">
            <a:extLst>
              <a:ext uri="{C183D7F6-B498-43B3-948B-1728B52AA6E4}">
                <adec:decorative xmlns:adec="http://schemas.microsoft.com/office/drawing/2017/decorative" val="1"/>
              </a:ext>
            </a:extLst>
          </p:cNvPr>
          <p:cNvSpPr/>
          <p:nvPr/>
        </p:nvSpPr>
        <p:spPr>
          <a:xfrm>
            <a:off x="868680" y="777240"/>
            <a:ext cx="1554480" cy="1554480"/>
          </a:xfrm>
          <a:prstGeom prst="ellipse">
            <a:avLst/>
          </a:prstGeom>
          <a:solidFill>
            <a:srgbClr val="FFFFFF"/>
          </a:solidFill>
          <a:ln w="12700">
            <a:solidFill>
              <a:srgbClr val="9DBE5E"/>
            </a:solidFill>
            <a:prstDash val="solid"/>
          </a:ln>
        </p:spPr>
        <p:txBody>
          <a:bodyPr/>
          <a:lstStyle/>
          <a:p>
            <a:endParaRPr lang="en-US"/>
          </a:p>
        </p:txBody>
      </p:sp>
      <p:pic>
        <p:nvPicPr>
          <p:cNvPr id="3" name="Image 0" descr="Berkshire Regional Transit Authority logo"/>
          <p:cNvPicPr>
            <a:picLocks noChangeAspect="1"/>
          </p:cNvPicPr>
          <p:nvPr/>
        </p:nvPicPr>
        <p:blipFill>
          <a:blip r:embed="rId3"/>
          <a:stretch>
            <a:fillRect/>
          </a:stretch>
        </p:blipFill>
        <p:spPr>
          <a:xfrm>
            <a:off x="1124712" y="1033272"/>
            <a:ext cx="1042416" cy="1042416"/>
          </a:xfrm>
          <a:prstGeom prst="ellipse">
            <a:avLst/>
          </a:prstGeom>
        </p:spPr>
      </p:pic>
      <p:sp>
        <p:nvSpPr>
          <p:cNvPr id="4" name="Text 1"/>
          <p:cNvSpPr/>
          <p:nvPr/>
        </p:nvSpPr>
        <p:spPr>
          <a:xfrm>
            <a:off x="868680" y="2697480"/>
            <a:ext cx="8229600" cy="320040"/>
          </a:xfrm>
          <a:prstGeom prst="rect">
            <a:avLst/>
          </a:prstGeom>
          <a:noFill/>
          <a:ln/>
        </p:spPr>
        <p:txBody>
          <a:bodyPr wrap="square" lIns="0" tIns="0" rIns="0" bIns="0" rtlCol="0" anchor="ctr"/>
          <a:lstStyle/>
          <a:p>
            <a:pPr marL="0" indent="0" algn="l">
              <a:buNone/>
            </a:pPr>
            <a:r>
              <a:rPr lang="en-US" sz="1250" b="1" kern="0" spc="300" dirty="0">
                <a:solidFill>
                  <a:srgbClr val="C4972B"/>
                </a:solidFill>
                <a:latin typeface="Trebuchet MS" pitchFamily="34" charset="0"/>
                <a:ea typeface="Trebuchet MS" pitchFamily="34" charset="-122"/>
                <a:cs typeface="Trebuchet MS" pitchFamily="34" charset="-120"/>
              </a:rPr>
              <a:t>LOOKING AHEAD TO FY2027</a:t>
            </a:r>
            <a:endParaRPr lang="en-US" sz="1250" dirty="0"/>
          </a:p>
        </p:txBody>
      </p:sp>
      <p:sp>
        <p:nvSpPr>
          <p:cNvPr id="5" name="Text 0"/>
          <p:cNvSpPr>
            <a:spLocks noGrp="1"/>
          </p:cNvSpPr>
          <p:nvPr>
            <p:ph type="title" idx="100" hasCustomPrompt="1"/>
          </p:nvPr>
        </p:nvSpPr>
        <p:spPr>
          <a:xfrm>
            <a:off x="822960" y="3063240"/>
            <a:ext cx="10515600" cy="1371600"/>
          </a:xfrm>
          <a:prstGeom prst="rect">
            <a:avLst/>
          </a:prstGeom>
          <a:noFill/>
          <a:ln/>
        </p:spPr>
        <p:txBody>
          <a:bodyPr wrap="square" rtlCol="0" anchor="t"/>
          <a:lstStyle/>
          <a:p>
            <a:pPr marL="0" indent="0" algn="l">
              <a:buNone/>
            </a:pPr>
            <a:r>
              <a:rPr lang="en-US" sz="4000" b="1" dirty="0">
                <a:solidFill>
                  <a:srgbClr val="FFFFFF"/>
                </a:solidFill>
                <a:latin typeface="Trebuchet MS" pitchFamily="34" charset="0"/>
                <a:ea typeface="Trebuchet MS" pitchFamily="34" charset="-122"/>
                <a:cs typeface="Trebuchet MS" pitchFamily="34" charset="-120"/>
              </a:rPr>
              <a:t>Getting You Where You Need to Go</a:t>
            </a:r>
            <a:endParaRPr lang="en-US" sz="4000" dirty="0"/>
          </a:p>
        </p:txBody>
      </p:sp>
      <p:sp>
        <p:nvSpPr>
          <p:cNvPr id="6" name="Text 3"/>
          <p:cNvSpPr/>
          <p:nvPr/>
        </p:nvSpPr>
        <p:spPr>
          <a:xfrm>
            <a:off x="868680" y="4343400"/>
            <a:ext cx="6172200" cy="914400"/>
          </a:xfrm>
          <a:prstGeom prst="rect">
            <a:avLst/>
          </a:prstGeom>
          <a:noFill/>
          <a:ln/>
        </p:spPr>
        <p:txBody>
          <a:bodyPr wrap="square" rtlCol="0" anchor="ctr"/>
          <a:lstStyle/>
          <a:p>
            <a:pPr marL="0" indent="0">
              <a:buNone/>
            </a:pPr>
            <a:r>
              <a:rPr lang="en-US" sz="1700" dirty="0">
                <a:solidFill>
                  <a:srgbClr val="C7D9A0"/>
                </a:solidFill>
                <a:latin typeface="Calibri" pitchFamily="34" charset="0"/>
                <a:ea typeface="Calibri" pitchFamily="34" charset="-122"/>
                <a:cs typeface="Calibri" pitchFamily="34" charset="-120"/>
              </a:rPr>
              <a:t>With record ridership, strong reliability, and new regional links, BRTA is building a transit network the whole community can count on.</a:t>
            </a:r>
            <a:endParaRPr lang="en-US" sz="1700" dirty="0"/>
          </a:p>
        </p:txBody>
      </p:sp>
      <p:sp>
        <p:nvSpPr>
          <p:cNvPr id="9" name="Total ridership highlight"/>
          <p:cNvSpPr/>
          <p:nvPr/>
        </p:nvSpPr>
        <p:spPr>
          <a:xfrm>
            <a:off x="7772400" y="3780000"/>
            <a:ext cx="3886200" cy="2011680"/>
          </a:xfrm>
          <a:prstGeom prst="roundRect">
            <a:avLst>
              <a:gd name="adj" fmla="val 8000"/>
            </a:avLst>
          </a:prstGeom>
          <a:solidFill>
            <a:srgbClr val="FFFFFF"/>
          </a:solidFill>
          <a:ln w="19050">
            <a:solidFill>
              <a:srgbClr val="9DBE5E"/>
            </a:solidFill>
          </a:ln>
        </p:spPr>
        <p:txBody>
          <a:bodyPr wrap="square" lIns="91440" tIns="91440" rIns="91440" bIns="91440" rtlCol="0" anchor="ctr"/>
          <a:lstStyle/>
          <a:p>
            <a:pPr marL="0" indent="0" algn="ctr">
              <a:buNone/>
            </a:pPr>
            <a:r>
              <a:rPr lang="en-US" sz="1200" b="1" kern="0" spc="300">
                <a:solidFill>
                  <a:srgbClr val="C4972B"/>
                </a:solidFill>
                <a:latin typeface="Trebuchet MS" pitchFamily="34" charset="0"/>
                <a:ea typeface="Trebuchet MS" pitchFamily="34" charset="-122"/>
                <a:cs typeface="Trebuchet MS" pitchFamily="34" charset="-120"/>
              </a:rPr>
              <a:t>TOTAL FY2026 RIDERSHIP</a:t>
            </a:r>
          </a:p>
          <a:p>
            <a:pPr marL="0" indent="0" algn="ctr">
              <a:buNone/>
            </a:pPr>
            <a:r>
              <a:rPr lang="en-US" sz="5400" b="1" kern="0">
                <a:solidFill>
                  <a:srgbClr val="26401A"/>
                </a:solidFill>
                <a:latin typeface="Trebuchet MS" pitchFamily="34" charset="0"/>
                <a:ea typeface="Trebuchet MS" pitchFamily="34" charset="-122"/>
                <a:cs typeface="Trebuchet MS" pitchFamily="34" charset="-120"/>
              </a:rPr>
              <a:t>731,444</a:t>
            </a:r>
          </a:p>
          <a:p>
            <a:pPr marL="0" indent="0" algn="ctr">
              <a:buNone/>
            </a:pPr>
            <a:r>
              <a:rPr lang="en-US" sz="1200" i="1">
                <a:solidFill>
                  <a:srgbClr val="6E6C5B"/>
                </a:solidFill>
                <a:latin typeface="Calibri" pitchFamily="34" charset="0"/>
                <a:ea typeface="Calibri" pitchFamily="34" charset="-122"/>
                <a:cs typeface="Calibri" pitchFamily="34" charset="-120"/>
              </a:rPr>
              <a:t>Fixed route + paratransit trips</a:t>
            </a:r>
          </a:p>
        </p:txBody>
      </p:sp>
      <p:sp>
        <p:nvSpPr>
          <p:cNvPr id="7" name="contact bar">
            <a:extLst>
              <a:ext uri="{C183D7F6-B498-43B3-948B-1728B52AA6E4}">
                <adec:decorative xmlns:adec="http://schemas.microsoft.com/office/drawing/2017/decorative" val="1"/>
              </a:ext>
            </a:extLst>
          </p:cNvPr>
          <p:cNvSpPr/>
          <p:nvPr/>
        </p:nvSpPr>
        <p:spPr>
          <a:xfrm>
            <a:off x="0" y="5989320"/>
            <a:ext cx="12191695" cy="868680"/>
          </a:xfrm>
          <a:prstGeom prst="rect">
            <a:avLst/>
          </a:prstGeom>
          <a:solidFill>
            <a:srgbClr val="1C3113"/>
          </a:solidFill>
          <a:ln/>
        </p:spPr>
        <p:txBody>
          <a:bodyPr/>
          <a:lstStyle/>
          <a:p>
            <a:endParaRPr lang="en-US"/>
          </a:p>
        </p:txBody>
      </p:sp>
      <p:sp>
        <p:nvSpPr>
          <p:cNvPr id="8" name="Text 5"/>
          <p:cNvSpPr/>
          <p:nvPr/>
        </p:nvSpPr>
        <p:spPr>
          <a:xfrm>
            <a:off x="868680" y="5989320"/>
            <a:ext cx="10424160" cy="868680"/>
          </a:xfrm>
          <a:prstGeom prst="rect">
            <a:avLst/>
          </a:prstGeom>
          <a:noFill/>
          <a:ln/>
        </p:spPr>
        <p:txBody>
          <a:bodyPr wrap="square" rtlCol="0" anchor="ctr"/>
          <a:lstStyle/>
          <a:p>
            <a:pPr marL="0" indent="0" algn="l">
              <a:buNone/>
            </a:pPr>
            <a:r>
              <a:rPr lang="en-US" sz="1500" b="1" dirty="0">
                <a:solidFill>
                  <a:srgbClr val="FFFFFF"/>
                </a:solidFill>
                <a:latin typeface="Calibri" pitchFamily="34" charset="0"/>
                <a:ea typeface="Calibri" pitchFamily="34" charset="-122"/>
                <a:cs typeface="Calibri" pitchFamily="34" charset="-120"/>
              </a:rPr>
              <a:t>www.berkshirerta.com</a:t>
            </a:r>
            <a:r>
              <a:rPr lang="en-US" sz="1500" dirty="0">
                <a:solidFill>
                  <a:srgbClr val="C7D9A0"/>
                </a:solidFill>
                <a:latin typeface="Calibri" pitchFamily="34" charset="0"/>
                <a:ea typeface="Calibri" pitchFamily="34" charset="-122"/>
                <a:cs typeface="Calibri" pitchFamily="34" charset="-120"/>
              </a:rPr>
              <a:t>     |     (800) 292-BRTA     |     info@berkshirerta.gov</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marL="0" indent="0" algn="l">
              <a:buNone/>
            </a:pPr>
            <a:r>
              <a:rPr lang="en-US" sz="1250" b="1" kern="0" spc="300" dirty="0">
                <a:solidFill>
                  <a:srgbClr val="C4972B"/>
                </a:solidFill>
                <a:latin typeface="Trebuchet MS" pitchFamily="34" charset="0"/>
                <a:ea typeface="Trebuchet MS" pitchFamily="34" charset="-122"/>
                <a:cs typeface="Trebuchet MS" pitchFamily="34" charset="-120"/>
              </a:rPr>
              <a:t>YEAR AT A GLANCE</a:t>
            </a:r>
            <a:endParaRPr lang="en-US" sz="1250" dirty="0"/>
          </a:p>
        </p:txBody>
      </p:sp>
      <p:sp>
        <p:nvSpPr>
          <p:cNvPr id="3" name="Text 0"/>
          <p:cNvSpPr>
            <a:spLocks noGrp="1"/>
          </p:cNvSpPr>
          <p:nvPr>
            <p:ph type="title" idx="100" hasCustomPrompt="1"/>
          </p:nvPr>
        </p:nvSpPr>
        <p:spPr>
          <a:xfrm>
            <a:off x="640080" y="841248"/>
            <a:ext cx="10881360" cy="713232"/>
          </a:xfrm>
          <a:prstGeom prst="rect">
            <a:avLst/>
          </a:prstGeom>
          <a:noFill/>
          <a:ln/>
        </p:spPr>
        <p:txBody>
          <a:bodyPr wrap="square" rtlCol="0"/>
          <a:lstStyle/>
          <a:p>
            <a:pPr marL="0" indent="0" algn="l">
              <a:buNone/>
            </a:pPr>
            <a:r>
              <a:rPr lang="en-US" sz="3000" b="1" dirty="0">
                <a:solidFill>
                  <a:srgbClr val="26401A"/>
                </a:solidFill>
                <a:latin typeface="Trebuchet MS" pitchFamily="34" charset="0"/>
                <a:ea typeface="Trebuchet MS" pitchFamily="34" charset="-122"/>
                <a:cs typeface="Trebuchet MS" pitchFamily="34" charset="-120"/>
              </a:rPr>
              <a:t>A Strong Year for Public Transit in the Berkshires</a:t>
            </a:r>
            <a:endParaRPr lang="en-US" sz="3000" dirty="0"/>
          </a:p>
        </p:txBody>
      </p:sp>
      <p:sp>
        <p:nvSpPr>
          <p:cNvPr id="4" name="Text 2"/>
          <p:cNvSpPr/>
          <p:nvPr/>
        </p:nvSpPr>
        <p:spPr>
          <a:xfrm>
            <a:off x="640080" y="1600200"/>
            <a:ext cx="10881360" cy="548640"/>
          </a:xfrm>
          <a:prstGeom prst="rect">
            <a:avLst/>
          </a:prstGeom>
          <a:noFill/>
          <a:ln/>
        </p:spPr>
        <p:txBody>
          <a:bodyPr wrap="square" rtlCol="0" anchor="ctr"/>
          <a:lstStyle/>
          <a:p>
            <a:pPr marL="0" indent="0">
              <a:buNone/>
            </a:pPr>
            <a:r>
              <a:rPr lang="en-US" sz="1550" dirty="0">
                <a:solidFill>
                  <a:srgbClr val="6E6C5B"/>
                </a:solidFill>
                <a:latin typeface="Calibri" pitchFamily="34" charset="0"/>
                <a:ea typeface="Calibri" pitchFamily="34" charset="-122"/>
                <a:cs typeface="Calibri" pitchFamily="34" charset="-120"/>
              </a:rPr>
              <a:t>Ridership grew across every service in FY2026 while on-time performance improved and safety reached its best level in years.</a:t>
            </a:r>
            <a:endParaRPr lang="en-US" sz="1550" dirty="0"/>
          </a:p>
        </p:txBody>
      </p:sp>
      <p:sp>
        <p:nvSpPr>
          <p:cNvPr id="5" name="KPI card 1">
            <a:extLst>
              <a:ext uri="{C183D7F6-B498-43B3-948B-1728B52AA6E4}">
                <adec:decorative xmlns:adec="http://schemas.microsoft.com/office/drawing/2017/decorative" val="1"/>
              </a:ext>
            </a:extLst>
          </p:cNvPr>
          <p:cNvSpPr/>
          <p:nvPr/>
        </p:nvSpPr>
        <p:spPr>
          <a:xfrm>
            <a:off x="640080" y="2423160"/>
            <a:ext cx="2487854" cy="3246120"/>
          </a:xfrm>
          <a:prstGeom prst="roundRect">
            <a:avLst>
              <a:gd name="adj" fmla="val 4411"/>
            </a:avLst>
          </a:prstGeom>
          <a:solidFill>
            <a:srgbClr val="5F7E30"/>
          </a:solidFill>
          <a:ln/>
          <a:effectLst>
            <a:outerShdw blurRad="114300" dist="38100" dir="5400000" algn="bl" rotWithShape="0">
              <a:srgbClr val="1C2A12">
                <a:alpha val="16000"/>
              </a:srgbClr>
            </a:outerShdw>
          </a:effectLst>
        </p:spPr>
        <p:txBody>
          <a:bodyPr/>
          <a:lstStyle/>
          <a:p>
            <a:endParaRPr lang="en-US"/>
          </a:p>
        </p:txBody>
      </p:sp>
      <p:sp>
        <p:nvSpPr>
          <p:cNvPr id="6" name="Text 4"/>
          <p:cNvSpPr/>
          <p:nvPr/>
        </p:nvSpPr>
        <p:spPr>
          <a:xfrm>
            <a:off x="777240" y="2926080"/>
            <a:ext cx="2213534" cy="1097280"/>
          </a:xfrm>
          <a:prstGeom prst="rect">
            <a:avLst/>
          </a:prstGeom>
          <a:noFill/>
          <a:ln/>
        </p:spPr>
        <p:txBody>
          <a:bodyPr wrap="square" lIns="0" tIns="0" rIns="0" bIns="0" rtlCol="0" anchor="ctr"/>
          <a:lstStyle/>
          <a:p>
            <a:pPr marL="0" indent="0" algn="ctr">
              <a:buNone/>
            </a:pPr>
            <a:r>
              <a:rPr lang="en-US" sz="4000" b="1" dirty="0">
                <a:solidFill>
                  <a:srgbClr val="FFFFFF"/>
                </a:solidFill>
                <a:latin typeface="Trebuchet MS" pitchFamily="34" charset="0"/>
                <a:ea typeface="Trebuchet MS" pitchFamily="34" charset="-122"/>
                <a:cs typeface="Trebuchet MS" pitchFamily="34" charset="-120"/>
              </a:rPr>
              <a:t>666,129</a:t>
            </a:r>
            <a:endParaRPr lang="en-US" sz="4000" dirty="0"/>
          </a:p>
        </p:txBody>
      </p:sp>
      <p:sp>
        <p:nvSpPr>
          <p:cNvPr id="7" name="Text 5"/>
          <p:cNvSpPr/>
          <p:nvPr/>
        </p:nvSpPr>
        <p:spPr>
          <a:xfrm>
            <a:off x="822960" y="4114800"/>
            <a:ext cx="2122094" cy="822960"/>
          </a:xfrm>
          <a:prstGeom prst="rect">
            <a:avLst/>
          </a:prstGeom>
          <a:noFill/>
          <a:ln/>
        </p:spPr>
        <p:txBody>
          <a:bodyPr wrap="square" rtlCol="0" anchor="t"/>
          <a:lstStyle/>
          <a:p>
            <a:pPr marL="0" indent="0" algn="ctr">
              <a:buNone/>
            </a:pPr>
            <a:r>
              <a:rPr lang="en-US" sz="1500" b="1" dirty="0">
                <a:solidFill>
                  <a:srgbClr val="F5EFDF"/>
                </a:solidFill>
                <a:latin typeface="Calibri" pitchFamily="34" charset="0"/>
                <a:ea typeface="Calibri" pitchFamily="34" charset="-122"/>
                <a:cs typeface="Calibri" pitchFamily="34" charset="-120"/>
              </a:rPr>
              <a:t>Fixed-Route Passenger Trips</a:t>
            </a:r>
            <a:endParaRPr lang="en-US" sz="1500" dirty="0"/>
          </a:p>
        </p:txBody>
      </p:sp>
      <p:sp>
        <p:nvSpPr>
          <p:cNvPr id="8" name="delta chip 1">
            <a:extLst>
              <a:ext uri="{C183D7F6-B498-43B3-948B-1728B52AA6E4}">
                <adec:decorative xmlns:adec="http://schemas.microsoft.com/office/drawing/2017/decorative" val="1"/>
              </a:ext>
            </a:extLst>
          </p:cNvPr>
          <p:cNvSpPr/>
          <p:nvPr/>
        </p:nvSpPr>
        <p:spPr>
          <a:xfrm>
            <a:off x="960120" y="5010912"/>
            <a:ext cx="1847774" cy="457200"/>
          </a:xfrm>
          <a:prstGeom prst="roundRect">
            <a:avLst>
              <a:gd name="adj" fmla="val 16000"/>
            </a:avLst>
          </a:prstGeom>
          <a:solidFill>
            <a:srgbClr val="26401A"/>
          </a:solidFill>
          <a:ln/>
        </p:spPr>
        <p:txBody>
          <a:bodyPr/>
          <a:lstStyle/>
          <a:p>
            <a:endParaRPr lang="en-US"/>
          </a:p>
        </p:txBody>
      </p:sp>
      <p:sp>
        <p:nvSpPr>
          <p:cNvPr id="9" name="Text 7"/>
          <p:cNvSpPr/>
          <p:nvPr/>
        </p:nvSpPr>
        <p:spPr>
          <a:xfrm>
            <a:off x="960120" y="5010912"/>
            <a:ext cx="1847774" cy="457200"/>
          </a:xfrm>
          <a:prstGeom prst="rect">
            <a:avLst/>
          </a:prstGeom>
          <a:noFill/>
          <a:ln/>
        </p:spPr>
        <p:txBody>
          <a:bodyPr wrap="square" lIns="0" tIns="0" rIns="0" bIns="0" rtlCol="0" anchor="ctr"/>
          <a:lstStyle/>
          <a:p>
            <a:pPr marL="0" indent="0" algn="ctr">
              <a:buNone/>
            </a:pPr>
            <a:r>
              <a:rPr lang="en-US" sz="1150" b="1" dirty="0">
                <a:solidFill>
                  <a:srgbClr val="EAC860"/>
                </a:solidFill>
                <a:latin typeface="Calibri" pitchFamily="34" charset="0"/>
                <a:ea typeface="Calibri" pitchFamily="34" charset="-122"/>
                <a:cs typeface="Calibri" pitchFamily="34" charset="-120"/>
              </a:rPr>
              <a:t>▲ </a:t>
            </a:r>
            <a:r>
              <a:rPr lang="en-US" sz="1150" b="1">
                <a:solidFill>
                  <a:srgbClr val="EAC860"/>
                </a:solidFill>
                <a:latin typeface="Calibri" pitchFamily="34" charset="0"/>
                <a:ea typeface="Calibri" pitchFamily="34" charset="-122"/>
                <a:cs typeface="Calibri" pitchFamily="34" charset="-120"/>
              </a:rPr>
              <a:t>8.6</a:t>
            </a:r>
            <a:r>
              <a:rPr lang="en-US" sz="1150" b="1" dirty="0">
                <a:solidFill>
                  <a:srgbClr val="EAC860"/>
                </a:solidFill>
                <a:latin typeface="Calibri" pitchFamily="34" charset="0"/>
                <a:ea typeface="Calibri" pitchFamily="34" charset="-122"/>
                <a:cs typeface="Calibri" pitchFamily="34" charset="-120"/>
              </a:rPr>
              <a:t>% vs FY2025</a:t>
            </a:r>
            <a:endParaRPr lang="en-US" sz="1150" dirty="0"/>
          </a:p>
        </p:txBody>
      </p:sp>
      <p:sp>
        <p:nvSpPr>
          <p:cNvPr id="10" name="KPI card 2">
            <a:extLst>
              <a:ext uri="{C183D7F6-B498-43B3-948B-1728B52AA6E4}">
                <adec:decorative xmlns:adec="http://schemas.microsoft.com/office/drawing/2017/decorative" val="1"/>
              </a:ext>
            </a:extLst>
          </p:cNvPr>
          <p:cNvSpPr/>
          <p:nvPr/>
        </p:nvSpPr>
        <p:spPr>
          <a:xfrm>
            <a:off x="3447974" y="2423160"/>
            <a:ext cx="2487854" cy="3246120"/>
          </a:xfrm>
          <a:prstGeom prst="roundRect">
            <a:avLst>
              <a:gd name="adj" fmla="val 4411"/>
            </a:avLst>
          </a:prstGeom>
          <a:solidFill>
            <a:srgbClr val="5F7E30"/>
          </a:solidFill>
          <a:ln/>
          <a:effectLst>
            <a:outerShdw blurRad="114300" dist="38100" dir="5400000" algn="bl" rotWithShape="0">
              <a:srgbClr val="1C2A12">
                <a:alpha val="16000"/>
              </a:srgbClr>
            </a:outerShdw>
          </a:effectLst>
        </p:spPr>
        <p:txBody>
          <a:bodyPr/>
          <a:lstStyle/>
          <a:p>
            <a:endParaRPr lang="en-US"/>
          </a:p>
        </p:txBody>
      </p:sp>
      <p:sp>
        <p:nvSpPr>
          <p:cNvPr id="11" name="Text 9"/>
          <p:cNvSpPr/>
          <p:nvPr/>
        </p:nvSpPr>
        <p:spPr>
          <a:xfrm>
            <a:off x="3585134" y="2926080"/>
            <a:ext cx="2213534" cy="1097280"/>
          </a:xfrm>
          <a:prstGeom prst="rect">
            <a:avLst/>
          </a:prstGeom>
          <a:noFill/>
          <a:ln/>
        </p:spPr>
        <p:txBody>
          <a:bodyPr wrap="square" lIns="0" tIns="0" rIns="0" bIns="0" rtlCol="0" anchor="ctr"/>
          <a:lstStyle/>
          <a:p>
            <a:pPr marL="0" indent="0" algn="ctr">
              <a:buNone/>
            </a:pPr>
            <a:r>
              <a:rPr lang="en-US" sz="4000" b="1">
                <a:solidFill>
                  <a:srgbClr val="FFFFFF"/>
                </a:solidFill>
                <a:latin typeface="Trebuchet MS" pitchFamily="34" charset="0"/>
                <a:ea typeface="Trebuchet MS" pitchFamily="34" charset="-122"/>
                <a:cs typeface="Trebuchet MS" pitchFamily="34" charset="-120"/>
              </a:rPr>
              <a:t>65,315</a:t>
            </a:r>
            <a:endParaRPr lang="en-US" sz="4000" dirty="0"/>
          </a:p>
        </p:txBody>
      </p:sp>
      <p:sp>
        <p:nvSpPr>
          <p:cNvPr id="12" name="Text 10"/>
          <p:cNvSpPr/>
          <p:nvPr/>
        </p:nvSpPr>
        <p:spPr>
          <a:xfrm>
            <a:off x="3630854" y="4114800"/>
            <a:ext cx="2122094" cy="822960"/>
          </a:xfrm>
          <a:prstGeom prst="rect">
            <a:avLst/>
          </a:prstGeom>
          <a:noFill/>
          <a:ln/>
        </p:spPr>
        <p:txBody>
          <a:bodyPr wrap="square" rtlCol="0" anchor="t"/>
          <a:lstStyle/>
          <a:p>
            <a:pPr marL="0" indent="0" algn="ctr">
              <a:buNone/>
            </a:pPr>
            <a:r>
              <a:rPr lang="en-US" sz="1500" b="1" dirty="0">
                <a:solidFill>
                  <a:srgbClr val="F5EFDF"/>
                </a:solidFill>
                <a:latin typeface="Calibri" pitchFamily="34" charset="0"/>
                <a:ea typeface="Calibri" pitchFamily="34" charset="-122"/>
                <a:cs typeface="Calibri" pitchFamily="34" charset="-120"/>
              </a:rPr>
              <a:t>Paratransit Trips Provided</a:t>
            </a:r>
            <a:endParaRPr lang="en-US" sz="1500" dirty="0"/>
          </a:p>
        </p:txBody>
      </p:sp>
      <p:sp>
        <p:nvSpPr>
          <p:cNvPr id="13" name="delta chip 2">
            <a:extLst>
              <a:ext uri="{C183D7F6-B498-43B3-948B-1728B52AA6E4}">
                <adec:decorative xmlns:adec="http://schemas.microsoft.com/office/drawing/2017/decorative" val="1"/>
              </a:ext>
            </a:extLst>
          </p:cNvPr>
          <p:cNvSpPr/>
          <p:nvPr/>
        </p:nvSpPr>
        <p:spPr>
          <a:xfrm>
            <a:off x="3768014" y="5010912"/>
            <a:ext cx="1847774" cy="457200"/>
          </a:xfrm>
          <a:prstGeom prst="roundRect">
            <a:avLst>
              <a:gd name="adj" fmla="val 16000"/>
            </a:avLst>
          </a:prstGeom>
          <a:solidFill>
            <a:srgbClr val="26401A"/>
          </a:solidFill>
          <a:ln/>
        </p:spPr>
        <p:txBody>
          <a:bodyPr/>
          <a:lstStyle/>
          <a:p>
            <a:endParaRPr lang="en-US"/>
          </a:p>
        </p:txBody>
      </p:sp>
      <p:sp>
        <p:nvSpPr>
          <p:cNvPr id="14" name="Text 12"/>
          <p:cNvSpPr/>
          <p:nvPr/>
        </p:nvSpPr>
        <p:spPr>
          <a:xfrm>
            <a:off x="3768014" y="5010912"/>
            <a:ext cx="1847774" cy="457200"/>
          </a:xfrm>
          <a:prstGeom prst="rect">
            <a:avLst/>
          </a:prstGeom>
          <a:noFill/>
          <a:ln/>
        </p:spPr>
        <p:txBody>
          <a:bodyPr wrap="square" lIns="0" tIns="0" rIns="0" bIns="0" rtlCol="0" anchor="ctr"/>
          <a:lstStyle/>
          <a:p>
            <a:pPr marL="0" indent="0" algn="ctr">
              <a:buNone/>
            </a:pPr>
            <a:r>
              <a:rPr lang="en-US" sz="1150" b="1" dirty="0">
                <a:solidFill>
                  <a:srgbClr val="EAC860"/>
                </a:solidFill>
                <a:latin typeface="Calibri" pitchFamily="34" charset="0"/>
                <a:ea typeface="Calibri" pitchFamily="34" charset="-122"/>
                <a:cs typeface="Calibri" pitchFamily="34" charset="-120"/>
              </a:rPr>
              <a:t>▲ </a:t>
            </a:r>
            <a:r>
              <a:rPr lang="en-US" sz="1150" b="1">
                <a:solidFill>
                  <a:srgbClr val="EAC860"/>
                </a:solidFill>
                <a:latin typeface="Calibri" pitchFamily="34" charset="0"/>
                <a:ea typeface="Calibri" pitchFamily="34" charset="-122"/>
                <a:cs typeface="Calibri" pitchFamily="34" charset="-120"/>
              </a:rPr>
              <a:t>12.1</a:t>
            </a:r>
            <a:r>
              <a:rPr lang="en-US" sz="1150" b="1" dirty="0">
                <a:solidFill>
                  <a:srgbClr val="EAC860"/>
                </a:solidFill>
                <a:latin typeface="Calibri" pitchFamily="34" charset="0"/>
                <a:ea typeface="Calibri" pitchFamily="34" charset="-122"/>
                <a:cs typeface="Calibri" pitchFamily="34" charset="-120"/>
              </a:rPr>
              <a:t>% vs FY2025</a:t>
            </a:r>
            <a:endParaRPr lang="en-US" sz="1150" dirty="0"/>
          </a:p>
        </p:txBody>
      </p:sp>
      <p:sp>
        <p:nvSpPr>
          <p:cNvPr id="15" name="KPI card 3">
            <a:extLst>
              <a:ext uri="{C183D7F6-B498-43B3-948B-1728B52AA6E4}">
                <adec:decorative xmlns:adec="http://schemas.microsoft.com/office/drawing/2017/decorative" val="1"/>
              </a:ext>
            </a:extLst>
          </p:cNvPr>
          <p:cNvSpPr/>
          <p:nvPr/>
        </p:nvSpPr>
        <p:spPr>
          <a:xfrm>
            <a:off x="6255868" y="2423160"/>
            <a:ext cx="2487854" cy="3246120"/>
          </a:xfrm>
          <a:prstGeom prst="roundRect">
            <a:avLst>
              <a:gd name="adj" fmla="val 4411"/>
            </a:avLst>
          </a:prstGeom>
          <a:solidFill>
            <a:srgbClr val="5F7E30"/>
          </a:solidFill>
          <a:ln/>
          <a:effectLst>
            <a:outerShdw blurRad="114300" dist="38100" dir="5400000" algn="bl" rotWithShape="0">
              <a:srgbClr val="1C2A12">
                <a:alpha val="16000"/>
              </a:srgbClr>
            </a:outerShdw>
          </a:effectLst>
        </p:spPr>
        <p:txBody>
          <a:bodyPr/>
          <a:lstStyle/>
          <a:p>
            <a:endParaRPr lang="en-US"/>
          </a:p>
        </p:txBody>
      </p:sp>
      <p:sp>
        <p:nvSpPr>
          <p:cNvPr id="16" name="Text 14"/>
          <p:cNvSpPr/>
          <p:nvPr/>
        </p:nvSpPr>
        <p:spPr>
          <a:xfrm>
            <a:off x="6393028" y="2926080"/>
            <a:ext cx="2213534" cy="1097280"/>
          </a:xfrm>
          <a:prstGeom prst="rect">
            <a:avLst/>
          </a:prstGeom>
          <a:noFill/>
          <a:ln/>
        </p:spPr>
        <p:txBody>
          <a:bodyPr wrap="square" lIns="0" tIns="0" rIns="0" bIns="0" rtlCol="0" anchor="ctr"/>
          <a:lstStyle/>
          <a:p>
            <a:pPr marL="0" indent="0" algn="ctr">
              <a:buNone/>
            </a:pPr>
            <a:r>
              <a:rPr lang="en-US" sz="4000" b="1" dirty="0">
                <a:solidFill>
                  <a:srgbClr val="FFFFFF"/>
                </a:solidFill>
                <a:latin typeface="Trebuchet MS" pitchFamily="34" charset="0"/>
                <a:ea typeface="Trebuchet MS" pitchFamily="34" charset="-122"/>
                <a:cs typeface="Trebuchet MS" pitchFamily="34" charset="-120"/>
              </a:rPr>
              <a:t>83.8%</a:t>
            </a:r>
            <a:endParaRPr lang="en-US" sz="4000" dirty="0"/>
          </a:p>
        </p:txBody>
      </p:sp>
      <p:sp>
        <p:nvSpPr>
          <p:cNvPr id="17" name="Text 15"/>
          <p:cNvSpPr/>
          <p:nvPr/>
        </p:nvSpPr>
        <p:spPr>
          <a:xfrm>
            <a:off x="6438748" y="4114800"/>
            <a:ext cx="2122094" cy="822960"/>
          </a:xfrm>
          <a:prstGeom prst="rect">
            <a:avLst/>
          </a:prstGeom>
          <a:noFill/>
          <a:ln/>
        </p:spPr>
        <p:txBody>
          <a:bodyPr wrap="square" rtlCol="0" anchor="t"/>
          <a:lstStyle/>
          <a:p>
            <a:pPr marL="0" indent="0" algn="ctr">
              <a:buNone/>
            </a:pPr>
            <a:r>
              <a:rPr lang="en-US" sz="1500" b="1" dirty="0">
                <a:solidFill>
                  <a:srgbClr val="F5EFDF"/>
                </a:solidFill>
                <a:latin typeface="Calibri" pitchFamily="34" charset="0"/>
                <a:ea typeface="Calibri" pitchFamily="34" charset="-122"/>
                <a:cs typeface="Calibri" pitchFamily="34" charset="-120"/>
              </a:rPr>
              <a:t>Fixed-Route On-Time</a:t>
            </a:r>
            <a:endParaRPr lang="en-US" sz="1500" dirty="0"/>
          </a:p>
        </p:txBody>
      </p:sp>
      <p:sp>
        <p:nvSpPr>
          <p:cNvPr id="18" name="delta chip 3">
            <a:extLst>
              <a:ext uri="{C183D7F6-B498-43B3-948B-1728B52AA6E4}">
                <adec:decorative xmlns:adec="http://schemas.microsoft.com/office/drawing/2017/decorative" val="1"/>
              </a:ext>
            </a:extLst>
          </p:cNvPr>
          <p:cNvSpPr/>
          <p:nvPr/>
        </p:nvSpPr>
        <p:spPr>
          <a:xfrm>
            <a:off x="6575908" y="5010912"/>
            <a:ext cx="1847774" cy="457200"/>
          </a:xfrm>
          <a:prstGeom prst="roundRect">
            <a:avLst>
              <a:gd name="adj" fmla="val 16000"/>
            </a:avLst>
          </a:prstGeom>
          <a:solidFill>
            <a:srgbClr val="26401A"/>
          </a:solidFill>
          <a:ln/>
        </p:spPr>
        <p:txBody>
          <a:bodyPr/>
          <a:lstStyle/>
          <a:p>
            <a:endParaRPr lang="en-US"/>
          </a:p>
        </p:txBody>
      </p:sp>
      <p:sp>
        <p:nvSpPr>
          <p:cNvPr id="19" name="Text 17"/>
          <p:cNvSpPr/>
          <p:nvPr/>
        </p:nvSpPr>
        <p:spPr>
          <a:xfrm>
            <a:off x="6575908" y="5010912"/>
            <a:ext cx="1847774" cy="457200"/>
          </a:xfrm>
          <a:prstGeom prst="rect">
            <a:avLst/>
          </a:prstGeom>
          <a:noFill/>
          <a:ln/>
        </p:spPr>
        <p:txBody>
          <a:bodyPr wrap="square" lIns="0" tIns="0" rIns="0" bIns="0" rtlCol="0" anchor="ctr"/>
          <a:lstStyle/>
          <a:p>
            <a:pPr marL="0" indent="0" algn="ctr">
              <a:buNone/>
            </a:pPr>
            <a:r>
              <a:rPr lang="en-US" sz="1150" b="1" dirty="0">
                <a:solidFill>
                  <a:srgbClr val="EAC860"/>
                </a:solidFill>
                <a:latin typeface="Calibri" pitchFamily="34" charset="0"/>
                <a:ea typeface="Calibri" pitchFamily="34" charset="-122"/>
                <a:cs typeface="Calibri" pitchFamily="34" charset="-120"/>
              </a:rPr>
              <a:t>▲ from 82.1% in FY2025</a:t>
            </a:r>
            <a:endParaRPr lang="en-US" sz="1150" dirty="0"/>
          </a:p>
        </p:txBody>
      </p:sp>
      <p:sp>
        <p:nvSpPr>
          <p:cNvPr id="20" name="KPI card 4">
            <a:extLst>
              <a:ext uri="{C183D7F6-B498-43B3-948B-1728B52AA6E4}">
                <adec:decorative xmlns:adec="http://schemas.microsoft.com/office/drawing/2017/decorative" val="1"/>
              </a:ext>
            </a:extLst>
          </p:cNvPr>
          <p:cNvSpPr/>
          <p:nvPr/>
        </p:nvSpPr>
        <p:spPr>
          <a:xfrm>
            <a:off x="9063761" y="2423160"/>
            <a:ext cx="2487854" cy="3246120"/>
          </a:xfrm>
          <a:prstGeom prst="roundRect">
            <a:avLst>
              <a:gd name="adj" fmla="val 4411"/>
            </a:avLst>
          </a:prstGeom>
          <a:solidFill>
            <a:srgbClr val="5F7E30"/>
          </a:solidFill>
          <a:ln/>
          <a:effectLst>
            <a:outerShdw blurRad="114300" dist="38100" dir="5400000" algn="bl" rotWithShape="0">
              <a:srgbClr val="1C2A12">
                <a:alpha val="16000"/>
              </a:srgbClr>
            </a:outerShdw>
          </a:effectLst>
        </p:spPr>
        <p:txBody>
          <a:bodyPr/>
          <a:lstStyle/>
          <a:p>
            <a:endParaRPr lang="en-US"/>
          </a:p>
        </p:txBody>
      </p:sp>
      <p:sp>
        <p:nvSpPr>
          <p:cNvPr id="21" name="Text 19"/>
          <p:cNvSpPr/>
          <p:nvPr/>
        </p:nvSpPr>
        <p:spPr>
          <a:xfrm>
            <a:off x="9200921" y="2926080"/>
            <a:ext cx="2213534" cy="1097280"/>
          </a:xfrm>
          <a:prstGeom prst="rect">
            <a:avLst/>
          </a:prstGeom>
          <a:noFill/>
          <a:ln/>
        </p:spPr>
        <p:txBody>
          <a:bodyPr wrap="square" lIns="0" tIns="0" rIns="0" bIns="0" rtlCol="0" anchor="ctr"/>
          <a:lstStyle/>
          <a:p>
            <a:pPr marL="0" indent="0" algn="ctr">
              <a:buNone/>
            </a:pPr>
            <a:r>
              <a:rPr lang="en-US" sz="4000" b="1" dirty="0">
                <a:solidFill>
                  <a:srgbClr val="FFFFFF"/>
                </a:solidFill>
                <a:latin typeface="Trebuchet MS" pitchFamily="34" charset="0"/>
                <a:ea typeface="Trebuchet MS" pitchFamily="34" charset="-122"/>
                <a:cs typeface="Trebuchet MS" pitchFamily="34" charset="-120"/>
              </a:rPr>
              <a:t>952</a:t>
            </a:r>
            <a:endParaRPr lang="en-US" sz="4000" dirty="0"/>
          </a:p>
        </p:txBody>
      </p:sp>
      <p:sp>
        <p:nvSpPr>
          <p:cNvPr id="22" name="Text 20"/>
          <p:cNvSpPr/>
          <p:nvPr/>
        </p:nvSpPr>
        <p:spPr>
          <a:xfrm>
            <a:off x="9246641" y="4114800"/>
            <a:ext cx="2122094" cy="822960"/>
          </a:xfrm>
          <a:prstGeom prst="rect">
            <a:avLst/>
          </a:prstGeom>
          <a:noFill/>
          <a:ln/>
        </p:spPr>
        <p:txBody>
          <a:bodyPr wrap="square" rtlCol="0" anchor="t"/>
          <a:lstStyle/>
          <a:p>
            <a:pPr marL="0" indent="0" algn="ctr">
              <a:buNone/>
            </a:pPr>
            <a:r>
              <a:rPr lang="en-US" sz="1500" b="1" dirty="0">
                <a:solidFill>
                  <a:srgbClr val="F5EFDF"/>
                </a:solidFill>
                <a:latin typeface="Calibri" pitchFamily="34" charset="0"/>
                <a:ea typeface="Calibri" pitchFamily="34" charset="-122"/>
                <a:cs typeface="Calibri" pitchFamily="34" charset="-120"/>
              </a:rPr>
              <a:t>Link 413 Regional Riders</a:t>
            </a:r>
            <a:endParaRPr lang="en-US" sz="1500" dirty="0"/>
          </a:p>
        </p:txBody>
      </p:sp>
      <p:sp>
        <p:nvSpPr>
          <p:cNvPr id="23" name="delta chip 4">
            <a:extLst>
              <a:ext uri="{C183D7F6-B498-43B3-948B-1728B52AA6E4}">
                <adec:decorative xmlns:adec="http://schemas.microsoft.com/office/drawing/2017/decorative" val="1"/>
              </a:ext>
            </a:extLst>
          </p:cNvPr>
          <p:cNvSpPr/>
          <p:nvPr/>
        </p:nvSpPr>
        <p:spPr>
          <a:xfrm>
            <a:off x="9383801" y="5010912"/>
            <a:ext cx="1847774" cy="457200"/>
          </a:xfrm>
          <a:prstGeom prst="roundRect">
            <a:avLst>
              <a:gd name="adj" fmla="val 16000"/>
            </a:avLst>
          </a:prstGeom>
          <a:solidFill>
            <a:srgbClr val="26401A"/>
          </a:solidFill>
          <a:ln/>
        </p:spPr>
        <p:txBody>
          <a:bodyPr/>
          <a:lstStyle/>
          <a:p>
            <a:endParaRPr lang="en-US"/>
          </a:p>
        </p:txBody>
      </p:sp>
      <p:sp>
        <p:nvSpPr>
          <p:cNvPr id="24" name="Text 22"/>
          <p:cNvSpPr/>
          <p:nvPr/>
        </p:nvSpPr>
        <p:spPr>
          <a:xfrm>
            <a:off x="9383801" y="5010912"/>
            <a:ext cx="1847774" cy="457200"/>
          </a:xfrm>
          <a:prstGeom prst="rect">
            <a:avLst/>
          </a:prstGeom>
          <a:noFill/>
          <a:ln/>
        </p:spPr>
        <p:txBody>
          <a:bodyPr wrap="square" lIns="0" tIns="0" rIns="0" bIns="0" rtlCol="0" anchor="ctr"/>
          <a:lstStyle/>
          <a:p>
            <a:pPr marL="0" indent="0" algn="ctr">
              <a:buNone/>
            </a:pPr>
            <a:r>
              <a:rPr lang="en-US" sz="1150" b="1" dirty="0">
                <a:solidFill>
                  <a:srgbClr val="EAC860"/>
                </a:solidFill>
                <a:latin typeface="Calibri" pitchFamily="34" charset="0"/>
                <a:ea typeface="Calibri" pitchFamily="34" charset="-122"/>
                <a:cs typeface="Calibri" pitchFamily="34" charset="-120"/>
              </a:rPr>
              <a:t>New 3-region service</a:t>
            </a:r>
            <a:endParaRPr lang="en-US" sz="1150" dirty="0"/>
          </a:p>
        </p:txBody>
      </p:sp>
      <p:sp>
        <p:nvSpPr>
          <p:cNvPr id="25" name="Text 23"/>
          <p:cNvSpPr/>
          <p:nvPr/>
        </p:nvSpPr>
        <p:spPr>
          <a:xfrm>
            <a:off x="640080" y="6355080"/>
            <a:ext cx="10881360" cy="274320"/>
          </a:xfrm>
          <a:prstGeom prst="rect">
            <a:avLst/>
          </a:prstGeom>
          <a:noFill/>
          <a:ln/>
        </p:spPr>
        <p:txBody>
          <a:bodyPr wrap="square" rtlCol="0" anchor="ctr"/>
          <a:lstStyle/>
          <a:p>
            <a:pPr marL="0" indent="0">
              <a:buNone/>
            </a:pPr>
            <a:r>
              <a:rPr lang="en-US" sz="1000" i="1" dirty="0">
                <a:solidFill>
                  <a:srgbClr val="6E6C5B"/>
                </a:solidFill>
                <a:latin typeface="Calibri" pitchFamily="34" charset="0"/>
                <a:ea typeface="Calibri" pitchFamily="34" charset="-122"/>
                <a:cs typeface="Calibri" pitchFamily="34" charset="-120"/>
              </a:rPr>
              <a:t>Source: BRTA FY2026 Year-to-Date Performance Reports</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marL="0" indent="0" algn="l">
              <a:buNone/>
            </a:pPr>
            <a:r>
              <a:rPr lang="en-US" sz="1250" b="1" kern="0" spc="300" dirty="0">
                <a:solidFill>
                  <a:srgbClr val="C4972B"/>
                </a:solidFill>
                <a:latin typeface="Trebuchet MS" pitchFamily="34" charset="0"/>
                <a:ea typeface="Trebuchet MS" pitchFamily="34" charset="-122"/>
                <a:cs typeface="Trebuchet MS" pitchFamily="34" charset="-120"/>
              </a:rPr>
              <a:t>FIXED-ROUTE SERVICE</a:t>
            </a:r>
            <a:endParaRPr lang="en-US" sz="1250" dirty="0"/>
          </a:p>
        </p:txBody>
      </p:sp>
      <p:sp>
        <p:nvSpPr>
          <p:cNvPr id="3" name="Text 0"/>
          <p:cNvSpPr>
            <a:spLocks noGrp="1"/>
          </p:cNvSpPr>
          <p:nvPr>
            <p:ph type="title" idx="100" hasCustomPrompt="1"/>
          </p:nvPr>
        </p:nvSpPr>
        <p:spPr>
          <a:xfrm>
            <a:off x="640080" y="841248"/>
            <a:ext cx="10881360" cy="713232"/>
          </a:xfrm>
          <a:prstGeom prst="rect">
            <a:avLst/>
          </a:prstGeom>
          <a:noFill/>
          <a:ln/>
        </p:spPr>
        <p:txBody>
          <a:bodyPr wrap="square" rtlCol="0"/>
          <a:lstStyle/>
          <a:p>
            <a:pPr marL="0" indent="0" algn="l">
              <a:buNone/>
            </a:pPr>
            <a:r>
              <a:rPr lang="en-US" sz="3000" b="1" dirty="0">
                <a:solidFill>
                  <a:srgbClr val="26401A"/>
                </a:solidFill>
                <a:latin typeface="Trebuchet MS" pitchFamily="34" charset="0"/>
                <a:ea typeface="Trebuchet MS" pitchFamily="34" charset="-122"/>
                <a:cs typeface="Trebuchet MS" pitchFamily="34" charset="-120"/>
              </a:rPr>
              <a:t>Ridership Keeps Climbing</a:t>
            </a:r>
            <a:endParaRPr lang="en-US" sz="3000" dirty="0"/>
          </a:p>
        </p:txBody>
      </p:sp>
      <p:graphicFrame>
        <p:nvGraphicFramePr>
          <p:cNvPr id="4" name="Fixed-route ridership growth chart" descr="Column chart of fixed-route ridership: FY2024 539,225; FY2025 613,408; FY2026 666,129 passenger trips."/>
          <p:cNvGraphicFramePr/>
          <p:nvPr>
            <p:extLst>
              <p:ext uri="{D42A27DB-BD31-4B8C-83A1-F6EECF244321}">
                <p14:modId xmlns:p14="http://schemas.microsoft.com/office/powerpoint/2010/main" val="1163259497"/>
              </p:ext>
            </p:extLst>
          </p:nvPr>
        </p:nvGraphicFramePr>
        <p:xfrm>
          <a:off x="640080" y="1920240"/>
          <a:ext cx="6858000" cy="429768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2"/>
          <p:cNvSpPr/>
          <p:nvPr/>
        </p:nvSpPr>
        <p:spPr>
          <a:xfrm>
            <a:off x="7955280" y="1965960"/>
            <a:ext cx="3611880" cy="1005840"/>
          </a:xfrm>
          <a:prstGeom prst="rect">
            <a:avLst/>
          </a:prstGeom>
          <a:noFill/>
          <a:ln/>
        </p:spPr>
        <p:txBody>
          <a:bodyPr wrap="square" lIns="0" tIns="0" rIns="0" bIns="0" rtlCol="0" anchor="ctr"/>
          <a:lstStyle/>
          <a:p>
            <a:pPr marL="0" indent="0" algn="l">
              <a:buNone/>
            </a:pPr>
            <a:r>
              <a:rPr lang="en-US" sz="3400" b="1" dirty="0">
                <a:solidFill>
                  <a:srgbClr val="5F7E30"/>
                </a:solidFill>
                <a:latin typeface="Trebuchet MS" pitchFamily="34" charset="0"/>
                <a:ea typeface="Trebuchet MS" pitchFamily="34" charset="-122"/>
                <a:cs typeface="Trebuchet MS" pitchFamily="34" charset="-120"/>
              </a:rPr>
              <a:t>+</a:t>
            </a:r>
            <a:r>
              <a:rPr lang="en-US" sz="3400" b="1">
                <a:solidFill>
                  <a:srgbClr val="5F7E30"/>
                </a:solidFill>
                <a:latin typeface="Trebuchet MS" pitchFamily="34" charset="0"/>
                <a:ea typeface="Trebuchet MS" pitchFamily="34" charset="-122"/>
                <a:cs typeface="Trebuchet MS" pitchFamily="34" charset="-120"/>
              </a:rPr>
              <a:t>24</a:t>
            </a:r>
            <a:r>
              <a:rPr lang="en-US" sz="3400" b="1" dirty="0">
                <a:solidFill>
                  <a:srgbClr val="5F7E30"/>
                </a:solidFill>
                <a:latin typeface="Trebuchet MS" pitchFamily="34" charset="0"/>
                <a:ea typeface="Trebuchet MS" pitchFamily="34" charset="-122"/>
                <a:cs typeface="Trebuchet MS" pitchFamily="34" charset="-120"/>
              </a:rPr>
              <a:t>%</a:t>
            </a:r>
            <a:endParaRPr lang="en-US" sz="3400" dirty="0"/>
          </a:p>
          <a:p>
            <a:pPr marL="0" indent="0" algn="l">
              <a:buNone/>
            </a:pPr>
            <a:r>
              <a:rPr lang="en-US" sz="1400" dirty="0">
                <a:solidFill>
                  <a:srgbClr val="6E6C5B"/>
                </a:solidFill>
                <a:latin typeface="Calibri" pitchFamily="34" charset="0"/>
                <a:ea typeface="Calibri" pitchFamily="34" charset="-122"/>
                <a:cs typeface="Calibri" pitchFamily="34" charset="-120"/>
              </a:rPr>
              <a:t>growth over two years</a:t>
            </a:r>
            <a:endParaRPr lang="en-US" sz="3400" dirty="0"/>
          </a:p>
        </p:txBody>
      </p:sp>
      <p:sp>
        <p:nvSpPr>
          <p:cNvPr id="6" name="mini card 0">
            <a:extLst>
              <a:ext uri="{C183D7F6-B498-43B3-948B-1728B52AA6E4}">
                <adec:decorative xmlns:adec="http://schemas.microsoft.com/office/drawing/2017/decorative" val="1"/>
              </a:ext>
            </a:extLst>
          </p:cNvPr>
          <p:cNvSpPr/>
          <p:nvPr/>
        </p:nvSpPr>
        <p:spPr>
          <a:xfrm>
            <a:off x="7955280" y="3200400"/>
            <a:ext cx="3611880" cy="1298448"/>
          </a:xfrm>
          <a:prstGeom prst="roundRect">
            <a:avLst>
              <a:gd name="adj" fmla="val 7042"/>
            </a:avLst>
          </a:prstGeom>
          <a:solidFill>
            <a:srgbClr val="FFFFFF"/>
          </a:solidFill>
          <a:ln w="12700">
            <a:solidFill>
              <a:srgbClr val="EAE0C6"/>
            </a:solidFill>
            <a:prstDash val="solid"/>
          </a:ln>
          <a:effectLst>
            <a:outerShdw blurRad="76200" dist="25400" dir="5400000" algn="bl" rotWithShape="0">
              <a:srgbClr val="1C2A12">
                <a:alpha val="10000"/>
              </a:srgbClr>
            </a:outerShdw>
          </a:effectLst>
        </p:spPr>
        <p:txBody>
          <a:bodyPr/>
          <a:lstStyle/>
          <a:p>
            <a:endParaRPr lang="en-US"/>
          </a:p>
        </p:txBody>
      </p:sp>
      <p:sp>
        <p:nvSpPr>
          <p:cNvPr id="7" name="Text 4"/>
          <p:cNvSpPr/>
          <p:nvPr/>
        </p:nvSpPr>
        <p:spPr>
          <a:xfrm>
            <a:off x="8229600" y="3346704"/>
            <a:ext cx="3063240" cy="640080"/>
          </a:xfrm>
          <a:prstGeom prst="rect">
            <a:avLst/>
          </a:prstGeom>
          <a:noFill/>
          <a:ln/>
        </p:spPr>
        <p:txBody>
          <a:bodyPr wrap="square" lIns="0" tIns="0" rIns="0" bIns="0" rtlCol="0" anchor="ctr"/>
          <a:lstStyle/>
          <a:p>
            <a:pPr marL="0" indent="0">
              <a:buNone/>
            </a:pPr>
            <a:r>
              <a:rPr lang="en-US" sz="3000" b="1">
                <a:solidFill>
                  <a:srgbClr val="5F7E30"/>
                </a:solidFill>
                <a:latin typeface="Trebuchet MS" pitchFamily="34" charset="0"/>
                <a:ea typeface="Trebuchet MS" pitchFamily="34" charset="-122"/>
                <a:cs typeface="Trebuchet MS" pitchFamily="34" charset="-120"/>
              </a:rPr>
              <a:t>2,156</a:t>
            </a:r>
            <a:endParaRPr lang="en-US" sz="3000" dirty="0"/>
          </a:p>
        </p:txBody>
      </p:sp>
      <p:sp>
        <p:nvSpPr>
          <p:cNvPr id="8" name="Text 5"/>
          <p:cNvSpPr/>
          <p:nvPr/>
        </p:nvSpPr>
        <p:spPr>
          <a:xfrm>
            <a:off x="8229600" y="3986784"/>
            <a:ext cx="3154680" cy="411480"/>
          </a:xfrm>
          <a:prstGeom prst="rect">
            <a:avLst/>
          </a:prstGeom>
          <a:noFill/>
          <a:ln/>
        </p:spPr>
        <p:txBody>
          <a:bodyPr wrap="square" lIns="0" tIns="0" rIns="0" bIns="0" rtlCol="0" anchor="ctr"/>
          <a:lstStyle/>
          <a:p>
            <a:pPr marL="0" indent="0">
              <a:buNone/>
            </a:pPr>
            <a:r>
              <a:rPr lang="en-US" sz="1250" b="1" dirty="0">
                <a:solidFill>
                  <a:srgbClr val="33322B"/>
                </a:solidFill>
                <a:latin typeface="Calibri" pitchFamily="34" charset="0"/>
                <a:ea typeface="Calibri" pitchFamily="34" charset="-122"/>
                <a:cs typeface="Calibri" pitchFamily="34" charset="-120"/>
              </a:rPr>
              <a:t>Avg. riders per day  </a:t>
            </a:r>
            <a:r>
              <a:rPr lang="en-US" sz="1250" dirty="0">
                <a:solidFill>
                  <a:srgbClr val="6E6C5B"/>
                </a:solidFill>
                <a:latin typeface="Calibri" pitchFamily="34" charset="0"/>
                <a:ea typeface="Calibri" pitchFamily="34" charset="-122"/>
                <a:cs typeface="Calibri" pitchFamily="34" charset="-120"/>
              </a:rPr>
              <a:t>up from </a:t>
            </a:r>
            <a:r>
              <a:rPr lang="en-US" sz="1250">
                <a:solidFill>
                  <a:srgbClr val="6E6C5B"/>
                </a:solidFill>
                <a:latin typeface="Calibri" pitchFamily="34" charset="0"/>
                <a:ea typeface="Calibri" pitchFamily="34" charset="-122"/>
                <a:cs typeface="Calibri" pitchFamily="34" charset="-120"/>
              </a:rPr>
              <a:t>1,745</a:t>
            </a:r>
            <a:r>
              <a:rPr lang="en-US" sz="1250" dirty="0">
                <a:solidFill>
                  <a:srgbClr val="6E6C5B"/>
                </a:solidFill>
                <a:latin typeface="Calibri" pitchFamily="34" charset="0"/>
                <a:ea typeface="Calibri" pitchFamily="34" charset="-122"/>
                <a:cs typeface="Calibri" pitchFamily="34" charset="-120"/>
              </a:rPr>
              <a:t> in FY2024</a:t>
            </a:r>
            <a:endParaRPr lang="en-US" sz="1250" dirty="0"/>
          </a:p>
        </p:txBody>
      </p:sp>
      <p:sp>
        <p:nvSpPr>
          <p:cNvPr id="9" name="mini card 1">
            <a:extLst>
              <a:ext uri="{C183D7F6-B498-43B3-948B-1728B52AA6E4}">
                <adec:decorative xmlns:adec="http://schemas.microsoft.com/office/drawing/2017/decorative" val="1"/>
              </a:ext>
            </a:extLst>
          </p:cNvPr>
          <p:cNvSpPr/>
          <p:nvPr/>
        </p:nvSpPr>
        <p:spPr>
          <a:xfrm>
            <a:off x="7955280" y="4681728"/>
            <a:ext cx="3611880" cy="1298448"/>
          </a:xfrm>
          <a:prstGeom prst="roundRect">
            <a:avLst>
              <a:gd name="adj" fmla="val 7042"/>
            </a:avLst>
          </a:prstGeom>
          <a:solidFill>
            <a:srgbClr val="FFFFFF"/>
          </a:solidFill>
          <a:ln w="12700">
            <a:solidFill>
              <a:srgbClr val="EAE0C6"/>
            </a:solidFill>
            <a:prstDash val="solid"/>
          </a:ln>
          <a:effectLst>
            <a:outerShdw blurRad="76200" dist="25400" dir="5400000" algn="bl" rotWithShape="0">
              <a:srgbClr val="1C2A12">
                <a:alpha val="10000"/>
              </a:srgbClr>
            </a:outerShdw>
          </a:effectLst>
        </p:spPr>
        <p:txBody>
          <a:bodyPr/>
          <a:lstStyle/>
          <a:p>
            <a:endParaRPr lang="en-US"/>
          </a:p>
        </p:txBody>
      </p:sp>
      <p:sp>
        <p:nvSpPr>
          <p:cNvPr id="10" name="Text 7"/>
          <p:cNvSpPr/>
          <p:nvPr/>
        </p:nvSpPr>
        <p:spPr>
          <a:xfrm>
            <a:off x="8229600" y="4828032"/>
            <a:ext cx="3063240" cy="640080"/>
          </a:xfrm>
          <a:prstGeom prst="rect">
            <a:avLst/>
          </a:prstGeom>
          <a:noFill/>
          <a:ln/>
        </p:spPr>
        <p:txBody>
          <a:bodyPr wrap="square" lIns="0" tIns="0" rIns="0" bIns="0" rtlCol="0" anchor="ctr"/>
          <a:lstStyle/>
          <a:p>
            <a:pPr marL="0" indent="0">
              <a:buNone/>
            </a:pPr>
            <a:r>
              <a:rPr lang="en-US" sz="3000" b="1">
                <a:solidFill>
                  <a:srgbClr val="5F7E30"/>
                </a:solidFill>
                <a:latin typeface="Trebuchet MS" pitchFamily="34" charset="0"/>
                <a:ea typeface="Trebuchet MS" pitchFamily="34" charset="-122"/>
                <a:cs typeface="Trebuchet MS" pitchFamily="34" charset="-120"/>
              </a:rPr>
              <a:t>666,129</a:t>
            </a:r>
            <a:endParaRPr lang="en-US" sz="3000" dirty="0"/>
          </a:p>
        </p:txBody>
      </p:sp>
      <p:sp>
        <p:nvSpPr>
          <p:cNvPr id="11" name="Text 8"/>
          <p:cNvSpPr/>
          <p:nvPr/>
        </p:nvSpPr>
        <p:spPr>
          <a:xfrm>
            <a:off x="8229600" y="5468112"/>
            <a:ext cx="3154680" cy="411480"/>
          </a:xfrm>
          <a:prstGeom prst="rect">
            <a:avLst/>
          </a:prstGeom>
          <a:noFill/>
          <a:ln/>
        </p:spPr>
        <p:txBody>
          <a:bodyPr wrap="square" lIns="0" tIns="0" rIns="0" bIns="0" rtlCol="0" anchor="ctr"/>
          <a:lstStyle/>
          <a:p>
            <a:pPr marL="0" indent="0">
              <a:buNone/>
            </a:pPr>
            <a:r>
              <a:rPr lang="en-US" sz="1250" b="1">
                <a:solidFill>
                  <a:srgbClr val="33322B"/>
                </a:solidFill>
                <a:latin typeface="Calibri" pitchFamily="34" charset="0"/>
                <a:ea typeface="Calibri" pitchFamily="34" charset="-122"/>
                <a:cs typeface="Calibri" pitchFamily="34" charset="-120"/>
              </a:rPr>
              <a:t>Total passenger trips  </a:t>
            </a:r>
            <a:r>
              <a:rPr lang="en-US" sz="1250" dirty="0">
                <a:solidFill>
                  <a:srgbClr val="6E6C5B"/>
                </a:solidFill>
                <a:latin typeface="Calibri" pitchFamily="34" charset="0"/>
                <a:ea typeface="Calibri" pitchFamily="34" charset="-122"/>
                <a:cs typeface="Calibri" pitchFamily="34" charset="-120"/>
              </a:rPr>
              <a:t>up from </a:t>
            </a:r>
            <a:r>
              <a:rPr lang="en-US" sz="1250">
                <a:solidFill>
                  <a:srgbClr val="6E6C5B"/>
                </a:solidFill>
                <a:latin typeface="Calibri" pitchFamily="34" charset="0"/>
                <a:ea typeface="Calibri" pitchFamily="34" charset="-122"/>
                <a:cs typeface="Calibri" pitchFamily="34" charset="-120"/>
              </a:rPr>
              <a:t>539,225</a:t>
            </a:r>
            <a:r>
              <a:rPr lang="en-US" sz="1250" dirty="0">
                <a:solidFill>
                  <a:srgbClr val="6E6C5B"/>
                </a:solidFill>
                <a:latin typeface="Calibri" pitchFamily="34" charset="0"/>
                <a:ea typeface="Calibri" pitchFamily="34" charset="-122"/>
                <a:cs typeface="Calibri" pitchFamily="34" charset="-120"/>
              </a:rPr>
              <a:t> in FY2024</a:t>
            </a:r>
            <a:endParaRPr lang="en-US" sz="1250" dirty="0"/>
          </a:p>
        </p:txBody>
      </p:sp>
      <p:sp>
        <p:nvSpPr>
          <p:cNvPr id="12" name="Text 9"/>
          <p:cNvSpPr/>
          <p:nvPr/>
        </p:nvSpPr>
        <p:spPr>
          <a:xfrm>
            <a:off x="640080" y="6355080"/>
            <a:ext cx="10881360" cy="274320"/>
          </a:xfrm>
          <a:prstGeom prst="rect">
            <a:avLst/>
          </a:prstGeom>
          <a:noFill/>
          <a:ln/>
        </p:spPr>
        <p:txBody>
          <a:bodyPr wrap="square" rtlCol="0" anchor="ctr"/>
          <a:lstStyle/>
          <a:p>
            <a:pPr marL="0" indent="0">
              <a:buNone/>
            </a:pPr>
            <a:r>
              <a:rPr lang="en-US" sz="1000" i="1" dirty="0">
                <a:solidFill>
                  <a:srgbClr val="6E6C5B"/>
                </a:solidFill>
                <a:latin typeface="Calibri" pitchFamily="34" charset="0"/>
                <a:ea typeface="Calibri" pitchFamily="34" charset="-122"/>
                <a:cs typeface="Calibri" pitchFamily="34" charset="-120"/>
              </a:rPr>
              <a:t>Source: BRTA FY2026 Fixed Route Performance Report</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marL="0" indent="0" algn="l">
              <a:buNone/>
            </a:pPr>
            <a:r>
              <a:rPr lang="en-US" sz="1250" b="1" kern="0" spc="300">
                <a:solidFill>
                  <a:srgbClr val="C4972B"/>
                </a:solidFill>
                <a:latin typeface="Trebuchet MS" pitchFamily="34" charset="0"/>
                <a:ea typeface="Trebuchet MS" pitchFamily="34" charset="-122"/>
                <a:cs typeface="Trebuchet MS" pitchFamily="34" charset="-120"/>
              </a:rPr>
              <a:t>PARATRANSIT SERVICE</a:t>
            </a:r>
            <a:endParaRPr lang="en-US" sz="1250"/>
          </a:p>
        </p:txBody>
      </p:sp>
      <p:sp>
        <p:nvSpPr>
          <p:cNvPr id="3" name="Text 0"/>
          <p:cNvSpPr>
            <a:spLocks noGrp="1"/>
          </p:cNvSpPr>
          <p:nvPr>
            <p:ph type="title" idx="100" hasCustomPrompt="1"/>
          </p:nvPr>
        </p:nvSpPr>
        <p:spPr>
          <a:xfrm>
            <a:off x="640080" y="841248"/>
            <a:ext cx="10881360" cy="713232"/>
          </a:xfrm>
          <a:prstGeom prst="rect">
            <a:avLst/>
          </a:prstGeom>
          <a:noFill/>
          <a:ln/>
        </p:spPr>
        <p:txBody>
          <a:bodyPr wrap="square" rtlCol="0"/>
          <a:lstStyle/>
          <a:p>
            <a:pPr marL="0" indent="0" algn="l">
              <a:buNone/>
            </a:pPr>
            <a:r>
              <a:rPr lang="en-US" sz="3000" b="1">
                <a:solidFill>
                  <a:srgbClr val="26401A"/>
                </a:solidFill>
                <a:latin typeface="Trebuchet MS" pitchFamily="34" charset="0"/>
                <a:ea typeface="Trebuchet MS" pitchFamily="34" charset="-122"/>
                <a:cs typeface="Trebuchet MS" pitchFamily="34" charset="-120"/>
              </a:rPr>
              <a:t>Paratransit Ridership by Year</a:t>
            </a:r>
            <a:endParaRPr lang="en-US" sz="3000"/>
          </a:p>
        </p:txBody>
      </p:sp>
      <p:graphicFrame>
        <p:nvGraphicFramePr>
          <p:cNvPr id="4" name="Fixed-route ridership growth chart" descr="Column chart of paratransit ridership: FY2024 55,220; FY2025 58,264; FY2026 65,315 trips provided."/>
          <p:cNvGraphicFramePr/>
          <p:nvPr>
            <p:extLst>
              <p:ext uri="{D42A27DB-BD31-4B8C-83A1-F6EECF244321}">
                <p14:modId xmlns:p14="http://schemas.microsoft.com/office/powerpoint/2010/main" val="1442345219"/>
              </p:ext>
            </p:extLst>
          </p:nvPr>
        </p:nvGraphicFramePr>
        <p:xfrm>
          <a:off x="640080" y="1920240"/>
          <a:ext cx="6858000" cy="429768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2"/>
          <p:cNvSpPr/>
          <p:nvPr/>
        </p:nvSpPr>
        <p:spPr>
          <a:xfrm>
            <a:off x="7955280" y="1965960"/>
            <a:ext cx="3611880" cy="1005840"/>
          </a:xfrm>
          <a:prstGeom prst="rect">
            <a:avLst/>
          </a:prstGeom>
          <a:noFill/>
          <a:ln/>
        </p:spPr>
        <p:txBody>
          <a:bodyPr wrap="square" lIns="0" tIns="0" rIns="0" bIns="0" rtlCol="0" anchor="ctr"/>
          <a:lstStyle/>
          <a:p>
            <a:pPr marL="0" indent="0" algn="l">
              <a:buNone/>
            </a:pPr>
            <a:r>
              <a:rPr lang="en-US" sz="3400" b="1">
                <a:solidFill>
                  <a:srgbClr val="5F7E30"/>
                </a:solidFill>
                <a:latin typeface="Trebuchet MS" pitchFamily="34" charset="0"/>
                <a:ea typeface="Trebuchet MS" pitchFamily="34" charset="-122"/>
                <a:cs typeface="Trebuchet MS" pitchFamily="34" charset="-120"/>
              </a:rPr>
              <a:t>+18%</a:t>
            </a:r>
            <a:endParaRPr lang="en-US" sz="3400"/>
          </a:p>
          <a:p>
            <a:pPr marL="0" indent="0" algn="l">
              <a:buNone/>
            </a:pPr>
            <a:r>
              <a:rPr lang="en-US" sz="1400">
                <a:solidFill>
                  <a:srgbClr val="6E6C5B"/>
                </a:solidFill>
                <a:latin typeface="Calibri" pitchFamily="34" charset="0"/>
                <a:ea typeface="Calibri" pitchFamily="34" charset="-122"/>
                <a:cs typeface="Calibri" pitchFamily="34" charset="-120"/>
              </a:rPr>
              <a:t>growth over two years</a:t>
            </a:r>
            <a:endParaRPr lang="en-US" sz="3400"/>
          </a:p>
        </p:txBody>
      </p:sp>
      <p:sp>
        <p:nvSpPr>
          <p:cNvPr id="6" name="mini card 0">
            <a:extLst>
              <a:ext uri="{C183D7F6-B498-43B3-948B-1728B52AA6E4}">
                <adec:decorative xmlns:adec="http://schemas.microsoft.com/office/drawing/2017/decorative" val="1"/>
              </a:ext>
            </a:extLst>
          </p:cNvPr>
          <p:cNvSpPr/>
          <p:nvPr/>
        </p:nvSpPr>
        <p:spPr>
          <a:xfrm>
            <a:off x="7955280" y="3200400"/>
            <a:ext cx="3611880" cy="1298448"/>
          </a:xfrm>
          <a:prstGeom prst="roundRect">
            <a:avLst>
              <a:gd name="adj" fmla="val 7042"/>
            </a:avLst>
          </a:prstGeom>
          <a:solidFill>
            <a:srgbClr val="FFFFFF"/>
          </a:solidFill>
          <a:ln w="12700">
            <a:solidFill>
              <a:srgbClr val="EAE0C6"/>
            </a:solidFill>
            <a:prstDash val="solid"/>
          </a:ln>
          <a:effectLst>
            <a:outerShdw blurRad="76200" dist="25400" dir="5400000" algn="bl" rotWithShape="0">
              <a:srgbClr val="1C2A12">
                <a:alpha val="10000"/>
              </a:srgbClr>
            </a:outerShdw>
          </a:effectLst>
        </p:spPr>
        <p:txBody>
          <a:bodyPr/>
          <a:lstStyle/>
          <a:p>
            <a:endParaRPr lang="en-US"/>
          </a:p>
        </p:txBody>
      </p:sp>
      <p:sp>
        <p:nvSpPr>
          <p:cNvPr id="7" name="Text 4"/>
          <p:cNvSpPr/>
          <p:nvPr/>
        </p:nvSpPr>
        <p:spPr>
          <a:xfrm>
            <a:off x="8229600" y="3346704"/>
            <a:ext cx="3063240" cy="640080"/>
          </a:xfrm>
          <a:prstGeom prst="rect">
            <a:avLst/>
          </a:prstGeom>
          <a:noFill/>
          <a:ln/>
        </p:spPr>
        <p:txBody>
          <a:bodyPr wrap="square" lIns="0" tIns="0" rIns="0" bIns="0" rtlCol="0" anchor="ctr"/>
          <a:lstStyle/>
          <a:p>
            <a:pPr marL="0" indent="0">
              <a:buNone/>
            </a:pPr>
            <a:r>
              <a:rPr lang="en-US" sz="3000" b="1">
                <a:solidFill>
                  <a:srgbClr val="5F7E30"/>
                </a:solidFill>
                <a:latin typeface="Trebuchet MS" pitchFamily="34" charset="0"/>
                <a:ea typeface="Trebuchet MS" pitchFamily="34" charset="-122"/>
                <a:cs typeface="Trebuchet MS" pitchFamily="34" charset="-120"/>
              </a:rPr>
              <a:t>211</a:t>
            </a:r>
            <a:endParaRPr lang="en-US" sz="3000"/>
          </a:p>
        </p:txBody>
      </p:sp>
      <p:sp>
        <p:nvSpPr>
          <p:cNvPr id="8" name="Text 5"/>
          <p:cNvSpPr/>
          <p:nvPr/>
        </p:nvSpPr>
        <p:spPr>
          <a:xfrm>
            <a:off x="8229600" y="3986784"/>
            <a:ext cx="3154680" cy="411480"/>
          </a:xfrm>
          <a:prstGeom prst="rect">
            <a:avLst/>
          </a:prstGeom>
          <a:noFill/>
          <a:ln/>
        </p:spPr>
        <p:txBody>
          <a:bodyPr wrap="square" lIns="0" tIns="0" rIns="0" bIns="0" rtlCol="0" anchor="ctr"/>
          <a:lstStyle/>
          <a:p>
            <a:pPr marL="0" indent="0">
              <a:buNone/>
            </a:pPr>
            <a:r>
              <a:rPr lang="en-US" sz="1250" b="1">
                <a:solidFill>
                  <a:srgbClr val="33322B"/>
                </a:solidFill>
                <a:latin typeface="Calibri" pitchFamily="34" charset="0"/>
                <a:ea typeface="Calibri" pitchFamily="34" charset="-122"/>
                <a:cs typeface="Calibri" pitchFamily="34" charset="-120"/>
              </a:rPr>
              <a:t>Avg. riders per day  </a:t>
            </a:r>
            <a:r>
              <a:rPr lang="en-US" sz="1250">
                <a:solidFill>
                  <a:srgbClr val="6E6C5B"/>
                </a:solidFill>
                <a:latin typeface="Calibri" pitchFamily="34" charset="0"/>
                <a:ea typeface="Calibri" pitchFamily="34" charset="-122"/>
                <a:cs typeface="Calibri" pitchFamily="34" charset="-120"/>
              </a:rPr>
              <a:t>up from 179 in FY2024</a:t>
            </a:r>
            <a:endParaRPr lang="en-US" sz="1250"/>
          </a:p>
        </p:txBody>
      </p:sp>
      <p:sp>
        <p:nvSpPr>
          <p:cNvPr id="9" name="mini card 1">
            <a:extLst>
              <a:ext uri="{C183D7F6-B498-43B3-948B-1728B52AA6E4}">
                <adec:decorative xmlns:adec="http://schemas.microsoft.com/office/drawing/2017/decorative" val="1"/>
              </a:ext>
            </a:extLst>
          </p:cNvPr>
          <p:cNvSpPr/>
          <p:nvPr/>
        </p:nvSpPr>
        <p:spPr>
          <a:xfrm>
            <a:off x="7955280" y="4681728"/>
            <a:ext cx="3611880" cy="1298448"/>
          </a:xfrm>
          <a:prstGeom prst="roundRect">
            <a:avLst>
              <a:gd name="adj" fmla="val 7042"/>
            </a:avLst>
          </a:prstGeom>
          <a:solidFill>
            <a:srgbClr val="FFFFFF"/>
          </a:solidFill>
          <a:ln w="12700">
            <a:solidFill>
              <a:srgbClr val="EAE0C6"/>
            </a:solidFill>
            <a:prstDash val="solid"/>
          </a:ln>
          <a:effectLst>
            <a:outerShdw blurRad="76200" dist="25400" dir="5400000" algn="bl" rotWithShape="0">
              <a:srgbClr val="1C2A12">
                <a:alpha val="10000"/>
              </a:srgbClr>
            </a:outerShdw>
          </a:effectLst>
        </p:spPr>
        <p:txBody>
          <a:bodyPr/>
          <a:lstStyle/>
          <a:p>
            <a:endParaRPr lang="en-US"/>
          </a:p>
        </p:txBody>
      </p:sp>
      <p:sp>
        <p:nvSpPr>
          <p:cNvPr id="10" name="Text 7"/>
          <p:cNvSpPr/>
          <p:nvPr/>
        </p:nvSpPr>
        <p:spPr>
          <a:xfrm>
            <a:off x="8229600" y="4828032"/>
            <a:ext cx="3063240" cy="640080"/>
          </a:xfrm>
          <a:prstGeom prst="rect">
            <a:avLst/>
          </a:prstGeom>
          <a:noFill/>
          <a:ln/>
        </p:spPr>
        <p:txBody>
          <a:bodyPr wrap="square" lIns="0" tIns="0" rIns="0" bIns="0" rtlCol="0" anchor="ctr"/>
          <a:lstStyle/>
          <a:p>
            <a:pPr marL="0" indent="0">
              <a:buNone/>
            </a:pPr>
            <a:r>
              <a:rPr lang="en-US" sz="3000" b="1">
                <a:solidFill>
                  <a:srgbClr val="5F7E30"/>
                </a:solidFill>
                <a:latin typeface="Trebuchet MS" pitchFamily="34" charset="0"/>
                <a:ea typeface="Trebuchet MS" pitchFamily="34" charset="-122"/>
                <a:cs typeface="Trebuchet MS" pitchFamily="34" charset="-120"/>
              </a:rPr>
              <a:t>65,315</a:t>
            </a:r>
            <a:endParaRPr lang="en-US" sz="3000"/>
          </a:p>
        </p:txBody>
      </p:sp>
      <p:sp>
        <p:nvSpPr>
          <p:cNvPr id="11" name="Text 8"/>
          <p:cNvSpPr/>
          <p:nvPr/>
        </p:nvSpPr>
        <p:spPr>
          <a:xfrm>
            <a:off x="8229600" y="5468112"/>
            <a:ext cx="3154680" cy="411480"/>
          </a:xfrm>
          <a:prstGeom prst="rect">
            <a:avLst/>
          </a:prstGeom>
          <a:noFill/>
          <a:ln/>
        </p:spPr>
        <p:txBody>
          <a:bodyPr wrap="square" lIns="0" tIns="0" rIns="0" bIns="0" rtlCol="0" anchor="ctr"/>
          <a:lstStyle/>
          <a:p>
            <a:pPr marL="0" indent="0">
              <a:buNone/>
            </a:pPr>
            <a:r>
              <a:rPr lang="en-US" sz="1250" b="1">
                <a:solidFill>
                  <a:srgbClr val="33322B"/>
                </a:solidFill>
                <a:latin typeface="Calibri" pitchFamily="34" charset="0"/>
                <a:ea typeface="Calibri" pitchFamily="34" charset="-122"/>
                <a:cs typeface="Calibri" pitchFamily="34" charset="-120"/>
              </a:rPr>
              <a:t>Total passenger trips  </a:t>
            </a:r>
            <a:r>
              <a:rPr lang="en-US" sz="1250">
                <a:solidFill>
                  <a:srgbClr val="6E6C5B"/>
                </a:solidFill>
                <a:latin typeface="Calibri" pitchFamily="34" charset="0"/>
                <a:ea typeface="Calibri" pitchFamily="34" charset="-122"/>
                <a:cs typeface="Calibri" pitchFamily="34" charset="-120"/>
              </a:rPr>
              <a:t>up from 55,220 in FY2024</a:t>
            </a:r>
            <a:endParaRPr lang="en-US" sz="1250"/>
          </a:p>
        </p:txBody>
      </p:sp>
      <p:sp>
        <p:nvSpPr>
          <p:cNvPr id="12" name="Text 9"/>
          <p:cNvSpPr/>
          <p:nvPr/>
        </p:nvSpPr>
        <p:spPr>
          <a:xfrm>
            <a:off x="640080" y="6355080"/>
            <a:ext cx="10881360" cy="274320"/>
          </a:xfrm>
          <a:prstGeom prst="rect">
            <a:avLst/>
          </a:prstGeom>
          <a:noFill/>
          <a:ln/>
        </p:spPr>
        <p:txBody>
          <a:bodyPr wrap="square" rtlCol="0" anchor="ctr"/>
          <a:lstStyle/>
          <a:p>
            <a:pPr marL="0" indent="0">
              <a:buNone/>
            </a:pPr>
            <a:r>
              <a:rPr lang="en-US" sz="1000" i="1">
                <a:solidFill>
                  <a:srgbClr val="6E6C5B"/>
                </a:solidFill>
                <a:latin typeface="Calibri" pitchFamily="34" charset="0"/>
                <a:ea typeface="Calibri" pitchFamily="34" charset="-122"/>
                <a:cs typeface="Calibri" pitchFamily="34" charset="-120"/>
              </a:rPr>
              <a:t>Source: BRTA FY2026 Paratransit Ridership Report</a:t>
            </a:r>
            <a:endParaRPr lang="en-US" sz="1000"/>
          </a:p>
        </p:txBody>
      </p:sp>
    </p:spTree>
    <p:extLst>
      <p:ext uri="{BB962C8B-B14F-4D97-AF65-F5344CB8AC3E}">
        <p14:creationId xmlns:p14="http://schemas.microsoft.com/office/powerpoint/2010/main" val="1098017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marL="0" indent="0" algn="l">
              <a:buNone/>
            </a:pPr>
            <a:r>
              <a:rPr lang="en-US" sz="1250" b="1" kern="0" spc="300" dirty="0">
                <a:solidFill>
                  <a:srgbClr val="C4972B"/>
                </a:solidFill>
                <a:latin typeface="Trebuchet MS" pitchFamily="34" charset="0"/>
                <a:ea typeface="Trebuchet MS" pitchFamily="34" charset="-122"/>
                <a:cs typeface="Trebuchet MS" pitchFamily="34" charset="-120"/>
              </a:rPr>
              <a:t>WHERE RIDERS GO</a:t>
            </a:r>
            <a:endParaRPr lang="en-US" sz="1250" dirty="0"/>
          </a:p>
        </p:txBody>
      </p:sp>
      <p:sp>
        <p:nvSpPr>
          <p:cNvPr id="3" name="Text 0"/>
          <p:cNvSpPr>
            <a:spLocks noGrp="1"/>
          </p:cNvSpPr>
          <p:nvPr>
            <p:ph type="title" idx="100" hasCustomPrompt="1"/>
          </p:nvPr>
        </p:nvSpPr>
        <p:spPr>
          <a:xfrm>
            <a:off x="640080" y="841248"/>
            <a:ext cx="10881360" cy="713232"/>
          </a:xfrm>
          <a:prstGeom prst="rect">
            <a:avLst/>
          </a:prstGeom>
          <a:noFill/>
          <a:ln/>
        </p:spPr>
        <p:txBody>
          <a:bodyPr wrap="square" rtlCol="0"/>
          <a:lstStyle/>
          <a:p>
            <a:pPr marL="0" indent="0" algn="l">
              <a:buNone/>
            </a:pPr>
            <a:r>
              <a:rPr lang="en-US" sz="3000" b="1" dirty="0">
                <a:solidFill>
                  <a:srgbClr val="26401A"/>
                </a:solidFill>
                <a:latin typeface="Trebuchet MS" pitchFamily="34" charset="0"/>
                <a:ea typeface="Trebuchet MS" pitchFamily="34" charset="-122"/>
                <a:cs typeface="Trebuchet MS" pitchFamily="34" charset="-120"/>
              </a:rPr>
              <a:t>The Region's Busiest Routes</a:t>
            </a:r>
            <a:endParaRPr lang="en-US" sz="3000" dirty="0"/>
          </a:p>
        </p:txBody>
      </p:sp>
      <p:sp>
        <p:nvSpPr>
          <p:cNvPr id="4" name="Text 2"/>
          <p:cNvSpPr/>
          <p:nvPr/>
        </p:nvSpPr>
        <p:spPr>
          <a:xfrm>
            <a:off x="640080" y="1572768"/>
            <a:ext cx="10881360" cy="457200"/>
          </a:xfrm>
          <a:prstGeom prst="rect">
            <a:avLst/>
          </a:prstGeom>
          <a:noFill/>
          <a:ln/>
        </p:spPr>
        <p:txBody>
          <a:bodyPr wrap="square" rtlCol="0" anchor="ctr"/>
          <a:lstStyle/>
          <a:p>
            <a:pPr marL="0" indent="0">
              <a:buNone/>
            </a:pPr>
            <a:r>
              <a:rPr lang="en-US" sz="1500">
                <a:solidFill>
                  <a:srgbClr val="6E6C5B"/>
                </a:solidFill>
                <a:latin typeface="Calibri" pitchFamily="34" charset="0"/>
                <a:ea typeface="Calibri" pitchFamily="34" charset="-122"/>
                <a:cs typeface="Calibri" pitchFamily="34" charset="-120"/>
              </a:rPr>
              <a:t>All twelve </a:t>
            </a:r>
            <a:r>
              <a:rPr lang="en-US" sz="1500" dirty="0">
                <a:solidFill>
                  <a:srgbClr val="6E6C5B"/>
                </a:solidFill>
                <a:latin typeface="Calibri" pitchFamily="34" charset="0"/>
                <a:ea typeface="Calibri" pitchFamily="34" charset="-122"/>
                <a:cs typeface="Calibri" pitchFamily="34" charset="-120"/>
              </a:rPr>
              <a:t>fixed routes </a:t>
            </a:r>
            <a:r>
              <a:rPr lang="en-US" sz="1500">
                <a:solidFill>
                  <a:srgbClr val="6E6C5B"/>
                </a:solidFill>
                <a:latin typeface="Calibri" pitchFamily="34" charset="0"/>
                <a:ea typeface="Calibri" pitchFamily="34" charset="-122"/>
                <a:cs typeface="Calibri" pitchFamily="34" charset="-120"/>
              </a:rPr>
              <a:t>across </a:t>
            </a:r>
            <a:r>
              <a:rPr lang="en-US" sz="1500" dirty="0">
                <a:solidFill>
                  <a:srgbClr val="6E6C5B"/>
                </a:solidFill>
                <a:latin typeface="Calibri" pitchFamily="34" charset="0"/>
                <a:ea typeface="Calibri" pitchFamily="34" charset="-122"/>
                <a:cs typeface="Calibri" pitchFamily="34" charset="-120"/>
              </a:rPr>
              <a:t>Berkshire County</a:t>
            </a:r>
            <a:r>
              <a:rPr lang="en-US" sz="1500">
                <a:solidFill>
                  <a:srgbClr val="6E6C5B"/>
                </a:solidFill>
                <a:latin typeface="Calibri" pitchFamily="34" charset="0"/>
                <a:ea typeface="Calibri" pitchFamily="34" charset="-122"/>
                <a:cs typeface="Calibri" pitchFamily="34" charset="-120"/>
              </a:rPr>
              <a:t>, ranked by annual ridership</a:t>
            </a:r>
            <a:r>
              <a:rPr lang="en-US" sz="1500" dirty="0">
                <a:solidFill>
                  <a:srgbClr val="6E6C5B"/>
                </a:solidFill>
                <a:latin typeface="Calibri" pitchFamily="34" charset="0"/>
                <a:ea typeface="Calibri" pitchFamily="34" charset="-122"/>
                <a:cs typeface="Calibri" pitchFamily="34" charset="-120"/>
              </a:rPr>
              <a:t>. Routes 1 and 34 alone carry nearly half of all trips.</a:t>
            </a:r>
            <a:endParaRPr lang="en-US" sz="1500" dirty="0"/>
          </a:p>
        </p:txBody>
      </p:sp>
      <p:graphicFrame>
        <p:nvGraphicFramePr>
          <p:cNvPr id="5" name="Ridership by route chart" descr="Bar chart of FY2026 ridership for all twelve fixed routes: Route 1 176,123; Route 34 127,147; Route 2 76,305; Route 12 67,836; Route 3 59,102; Route 4 40,214; Route 5 34,215; Route 21 30,235; Route 11 23,383; Route 15 15,255; Route 921 12,973; Route 14 3,321."/>
          <p:cNvGraphicFramePr/>
          <p:nvPr>
            <p:extLst>
              <p:ext uri="{D42A27DB-BD31-4B8C-83A1-F6EECF244321}">
                <p14:modId xmlns:p14="http://schemas.microsoft.com/office/powerpoint/2010/main" val="2981644153"/>
              </p:ext>
            </p:extLst>
          </p:nvPr>
        </p:nvGraphicFramePr>
        <p:xfrm>
          <a:off x="457200" y="2148840"/>
          <a:ext cx="11338560" cy="406908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3"/>
          <p:cNvSpPr/>
          <p:nvPr/>
        </p:nvSpPr>
        <p:spPr>
          <a:xfrm>
            <a:off x="640080" y="6355080"/>
            <a:ext cx="10881360" cy="274320"/>
          </a:xfrm>
          <a:prstGeom prst="rect">
            <a:avLst/>
          </a:prstGeom>
          <a:noFill/>
          <a:ln/>
        </p:spPr>
        <p:txBody>
          <a:bodyPr wrap="square" rtlCol="0" anchor="ctr"/>
          <a:lstStyle/>
          <a:p>
            <a:pPr marL="0" indent="0">
              <a:buNone/>
            </a:pPr>
            <a:r>
              <a:rPr lang="en-US" sz="1000" i="1" dirty="0">
                <a:solidFill>
                  <a:srgbClr val="6E6C5B"/>
                </a:solidFill>
                <a:latin typeface="Calibri" pitchFamily="34" charset="0"/>
                <a:ea typeface="Calibri" pitchFamily="34" charset="-122"/>
                <a:cs typeface="Calibri" pitchFamily="34" charset="-120"/>
              </a:rPr>
              <a:t>Source: BRTA FY2026 Ridership &amp; Cancellation Report</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marL="0" indent="0" algn="l">
              <a:buNone/>
            </a:pPr>
            <a:r>
              <a:rPr lang="en-US" sz="1250" b="1" kern="0" spc="300">
                <a:solidFill>
                  <a:srgbClr val="C4972B"/>
                </a:solidFill>
                <a:latin typeface="Trebuchet MS" pitchFamily="34" charset="0"/>
                <a:ea typeface="Trebuchet MS" pitchFamily="34" charset="-122"/>
                <a:cs typeface="Trebuchet MS" pitchFamily="34" charset="-120"/>
              </a:rPr>
              <a:t>SERVICE DELIVERED</a:t>
            </a:r>
            <a:endParaRPr lang="en-US" sz="1250"/>
          </a:p>
        </p:txBody>
      </p:sp>
      <p:sp>
        <p:nvSpPr>
          <p:cNvPr id="3" name="Text 0"/>
          <p:cNvSpPr>
            <a:spLocks noGrp="1"/>
          </p:cNvSpPr>
          <p:nvPr>
            <p:ph type="title" idx="100" hasCustomPrompt="1"/>
          </p:nvPr>
        </p:nvSpPr>
        <p:spPr>
          <a:xfrm>
            <a:off x="640080" y="841248"/>
            <a:ext cx="10881360" cy="713232"/>
          </a:xfrm>
          <a:prstGeom prst="rect">
            <a:avLst/>
          </a:prstGeom>
          <a:noFill/>
          <a:ln/>
        </p:spPr>
        <p:txBody>
          <a:bodyPr wrap="square" rtlCol="0"/>
          <a:lstStyle/>
          <a:p>
            <a:pPr marL="0" indent="0" algn="l">
              <a:buNone/>
            </a:pPr>
            <a:r>
              <a:rPr lang="en-US" sz="3000" b="1">
                <a:solidFill>
                  <a:srgbClr val="26401A"/>
                </a:solidFill>
                <a:latin typeface="Trebuchet MS" pitchFamily="34" charset="0"/>
                <a:ea typeface="Trebuchet MS" pitchFamily="34" charset="-122"/>
                <a:cs typeface="Trebuchet MS" pitchFamily="34" charset="-120"/>
              </a:rPr>
              <a:t>Scheduled Trips by Route</a:t>
            </a:r>
            <a:endParaRPr lang="en-US" sz="3000"/>
          </a:p>
        </p:txBody>
      </p:sp>
      <p:sp>
        <p:nvSpPr>
          <p:cNvPr id="4" name="Text 2"/>
          <p:cNvSpPr/>
          <p:nvPr/>
        </p:nvSpPr>
        <p:spPr>
          <a:xfrm>
            <a:off x="640080" y="1572768"/>
            <a:ext cx="10881360" cy="457200"/>
          </a:xfrm>
          <a:prstGeom prst="rect">
            <a:avLst/>
          </a:prstGeom>
          <a:noFill/>
          <a:ln/>
        </p:spPr>
        <p:txBody>
          <a:bodyPr wrap="square" rtlCol="0" anchor="ctr"/>
          <a:lstStyle/>
          <a:p>
            <a:pPr marL="0" indent="0">
              <a:buNone/>
            </a:pPr>
            <a:r>
              <a:rPr lang="en-US" sz="1500" dirty="0">
                <a:solidFill>
                  <a:srgbClr val="6E6C5B"/>
                </a:solidFill>
                <a:latin typeface="Calibri" pitchFamily="34" charset="0"/>
                <a:ea typeface="Calibri" pitchFamily="34" charset="-122"/>
                <a:cs typeface="Calibri" pitchFamily="34" charset="-120"/>
              </a:rPr>
              <a:t>BRTA scheduled 84,312 trips across twelve routes in FY2026 and operated about 80,856 after 3,456.5 cancellations.</a:t>
            </a:r>
            <a:endParaRPr lang="en-US" sz="1500" dirty="0"/>
          </a:p>
        </p:txBody>
      </p:sp>
      <p:graphicFrame>
        <p:nvGraphicFramePr>
          <p:cNvPr id="5" name="Ridership by route chart" descr="Bar chart of FY2026 scheduled trips by route: Route 1 9,729; Route 34 9,729; Route 15 9,264; Route 2 8,597; Route 11 8,542; Route 3 7,930; Route 5 7,826; Route 12 7,413; Route 21 5,660; Route 921 4,320; Route 4 4,274; Route 14 1,028."/>
          <p:cNvGraphicFramePr/>
          <p:nvPr>
            <p:extLst>
              <p:ext uri="{D42A27DB-BD31-4B8C-83A1-F6EECF244321}">
                <p14:modId xmlns:p14="http://schemas.microsoft.com/office/powerpoint/2010/main" val="716668752"/>
              </p:ext>
            </p:extLst>
          </p:nvPr>
        </p:nvGraphicFramePr>
        <p:xfrm>
          <a:off x="457200" y="2148840"/>
          <a:ext cx="11338560" cy="406908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3"/>
          <p:cNvSpPr/>
          <p:nvPr/>
        </p:nvSpPr>
        <p:spPr>
          <a:xfrm>
            <a:off x="640080" y="6355080"/>
            <a:ext cx="10881360" cy="274320"/>
          </a:xfrm>
          <a:prstGeom prst="rect">
            <a:avLst/>
          </a:prstGeom>
          <a:noFill/>
          <a:ln/>
        </p:spPr>
        <p:txBody>
          <a:bodyPr wrap="square" rtlCol="0" anchor="ctr"/>
          <a:lstStyle/>
          <a:p>
            <a:pPr marL="0" indent="0">
              <a:buNone/>
            </a:pPr>
            <a:r>
              <a:rPr lang="en-US" sz="1000" i="1">
                <a:solidFill>
                  <a:srgbClr val="6E6C5B"/>
                </a:solidFill>
                <a:latin typeface="Calibri" pitchFamily="34" charset="0"/>
                <a:ea typeface="Calibri" pitchFamily="34" charset="-122"/>
                <a:cs typeface="Calibri" pitchFamily="34" charset="-120"/>
              </a:rPr>
              <a:t>Source: BRTA FY2026 Ridership &amp; Cancellation Report</a:t>
            </a:r>
            <a:endParaRPr lang="en-US" sz="1000"/>
          </a:p>
        </p:txBody>
      </p:sp>
    </p:spTree>
    <p:extLst>
      <p:ext uri="{BB962C8B-B14F-4D97-AF65-F5344CB8AC3E}">
        <p14:creationId xmlns:p14="http://schemas.microsoft.com/office/powerpoint/2010/main" val="2050232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marL="0" indent="0" algn="l">
              <a:buNone/>
            </a:pPr>
            <a:r>
              <a:rPr lang="en-US" sz="1250" b="1" kern="0" spc="300">
                <a:solidFill>
                  <a:srgbClr val="C4972B"/>
                </a:solidFill>
                <a:latin typeface="Trebuchet MS" pitchFamily="34" charset="0"/>
                <a:ea typeface="Trebuchet MS" pitchFamily="34" charset="-122"/>
                <a:cs typeface="Trebuchet MS" pitchFamily="34" charset="-120"/>
              </a:rPr>
              <a:t>SERVICE RELIABILITY</a:t>
            </a:r>
            <a:endParaRPr lang="en-US" sz="1250"/>
          </a:p>
        </p:txBody>
      </p:sp>
      <p:sp>
        <p:nvSpPr>
          <p:cNvPr id="3" name="Text 0"/>
          <p:cNvSpPr>
            <a:spLocks noGrp="1"/>
          </p:cNvSpPr>
          <p:nvPr>
            <p:ph type="title" idx="100" hasCustomPrompt="1"/>
          </p:nvPr>
        </p:nvSpPr>
        <p:spPr>
          <a:xfrm>
            <a:off x="640080" y="841248"/>
            <a:ext cx="10881360" cy="713232"/>
          </a:xfrm>
          <a:prstGeom prst="rect">
            <a:avLst/>
          </a:prstGeom>
          <a:noFill/>
          <a:ln/>
        </p:spPr>
        <p:txBody>
          <a:bodyPr wrap="square" rtlCol="0"/>
          <a:lstStyle/>
          <a:p>
            <a:pPr marL="0" indent="0" algn="l">
              <a:buNone/>
            </a:pPr>
            <a:r>
              <a:rPr lang="en-US" sz="3000" b="1">
                <a:solidFill>
                  <a:srgbClr val="26401A"/>
                </a:solidFill>
                <a:latin typeface="Trebuchet MS" pitchFamily="34" charset="0"/>
                <a:ea typeface="Trebuchet MS" pitchFamily="34" charset="-122"/>
                <a:cs typeface="Trebuchet MS" pitchFamily="34" charset="-120"/>
              </a:rPr>
              <a:t>Cancellations by Route</a:t>
            </a:r>
            <a:endParaRPr lang="en-US" sz="3000"/>
          </a:p>
        </p:txBody>
      </p:sp>
      <p:sp>
        <p:nvSpPr>
          <p:cNvPr id="4" name="Text 2"/>
          <p:cNvSpPr/>
          <p:nvPr/>
        </p:nvSpPr>
        <p:spPr>
          <a:xfrm>
            <a:off x="640080" y="1572768"/>
            <a:ext cx="10881360" cy="457200"/>
          </a:xfrm>
          <a:prstGeom prst="rect">
            <a:avLst/>
          </a:prstGeom>
          <a:noFill/>
          <a:ln/>
        </p:spPr>
        <p:txBody>
          <a:bodyPr wrap="square" rtlCol="0" anchor="ctr"/>
          <a:lstStyle/>
          <a:p>
            <a:pPr marL="0" indent="0">
              <a:buNone/>
            </a:pPr>
            <a:r>
              <a:rPr lang="en-US" sz="1500">
                <a:solidFill>
                  <a:srgbClr val="6E6C5B"/>
                </a:solidFill>
                <a:latin typeface="Calibri" pitchFamily="34" charset="0"/>
                <a:ea typeface="Calibri" pitchFamily="34" charset="-122"/>
                <a:cs typeface="Calibri" pitchFamily="34" charset="-120"/>
              </a:rPr>
              <a:t>BRTA cancelled 3,457 trips in FY2026, a 4.1% system-wide rate. Routes 1, 2, and 921 accounted for well over half of all cancelled trips.</a:t>
            </a:r>
            <a:endParaRPr lang="en-US" sz="1500"/>
          </a:p>
        </p:txBody>
      </p:sp>
      <p:graphicFrame>
        <p:nvGraphicFramePr>
          <p:cNvPr id="5" name="Cancellations by route chart" descr="Bar chart of FY2026 cancelled trips by route: Route 1 760; Route 2 758; Route 921 623; Route 21 302; Route 34 290; Route 3 222; Route 14 125; Route 15 124; Route 11 117; Route 4 58; Route 12 48; Route 5 31. System-wide total 3,457 trips, a 4.1% cancellation rate."/>
          <p:cNvGraphicFramePr/>
          <p:nvPr>
            <p:extLst>
              <p:ext uri="{D42A27DB-BD31-4B8C-83A1-F6EECF244321}">
                <p14:modId xmlns:p14="http://schemas.microsoft.com/office/powerpoint/2010/main" val="1702033150"/>
              </p:ext>
            </p:extLst>
          </p:nvPr>
        </p:nvGraphicFramePr>
        <p:xfrm>
          <a:off x="457200" y="2148840"/>
          <a:ext cx="11338560" cy="406908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3"/>
          <p:cNvSpPr/>
          <p:nvPr/>
        </p:nvSpPr>
        <p:spPr>
          <a:xfrm>
            <a:off x="640080" y="6355080"/>
            <a:ext cx="10881360" cy="274320"/>
          </a:xfrm>
          <a:prstGeom prst="rect">
            <a:avLst/>
          </a:prstGeom>
          <a:noFill/>
          <a:ln/>
        </p:spPr>
        <p:txBody>
          <a:bodyPr wrap="square" rtlCol="0" anchor="ctr"/>
          <a:lstStyle/>
          <a:p>
            <a:pPr marL="0" indent="0">
              <a:buNone/>
            </a:pPr>
            <a:r>
              <a:rPr lang="en-US" sz="1000" i="1">
                <a:solidFill>
                  <a:srgbClr val="6E6C5B"/>
                </a:solidFill>
                <a:latin typeface="Calibri" pitchFamily="34" charset="0"/>
                <a:ea typeface="Calibri" pitchFamily="34" charset="-122"/>
                <a:cs typeface="Calibri" pitchFamily="34" charset="-120"/>
              </a:rPr>
              <a:t>Source: BRTA FY2026 Ridership &amp; Cancellation Report</a:t>
            </a:r>
            <a:endParaRPr lang="en-US" sz="1000"/>
          </a:p>
        </p:txBody>
      </p:sp>
    </p:spTree>
    <p:extLst>
      <p:ext uri="{BB962C8B-B14F-4D97-AF65-F5344CB8AC3E}">
        <p14:creationId xmlns:p14="http://schemas.microsoft.com/office/powerpoint/2010/main" val="1916464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marL="0" indent="0" algn="l">
              <a:buNone/>
            </a:pPr>
            <a:r>
              <a:rPr lang="en-US" sz="1250" b="1" kern="0" spc="300">
                <a:solidFill>
                  <a:srgbClr val="C4972B"/>
                </a:solidFill>
                <a:latin typeface="Trebuchet MS" pitchFamily="34" charset="0"/>
                <a:ea typeface="Trebuchet MS" pitchFamily="34" charset="-122"/>
                <a:cs typeface="Trebuchet MS" pitchFamily="34" charset="-120"/>
              </a:rPr>
              <a:t>SERVICE SCORECARD</a:t>
            </a:r>
            <a:endParaRPr lang="en-US" sz="1250"/>
          </a:p>
        </p:txBody>
      </p:sp>
      <p:sp>
        <p:nvSpPr>
          <p:cNvPr id="3" name="Text 0"/>
          <p:cNvSpPr>
            <a:spLocks noGrp="1"/>
          </p:cNvSpPr>
          <p:nvPr>
            <p:ph type="title" idx="100" hasCustomPrompt="1"/>
          </p:nvPr>
        </p:nvSpPr>
        <p:spPr>
          <a:xfrm>
            <a:off x="640080" y="841248"/>
            <a:ext cx="10881360" cy="713232"/>
          </a:xfrm>
          <a:prstGeom prst="rect">
            <a:avLst/>
          </a:prstGeom>
          <a:noFill/>
          <a:ln/>
        </p:spPr>
        <p:txBody>
          <a:bodyPr wrap="square" rtlCol="0"/>
          <a:lstStyle/>
          <a:p>
            <a:pPr marL="0" indent="0" algn="l">
              <a:buNone/>
            </a:pPr>
            <a:r>
              <a:rPr lang="en-US" sz="3000" b="1">
                <a:solidFill>
                  <a:srgbClr val="26401A"/>
                </a:solidFill>
                <a:latin typeface="Trebuchet MS" pitchFamily="34" charset="0"/>
                <a:ea typeface="Trebuchet MS" pitchFamily="34" charset="-122"/>
                <a:cs typeface="Trebuchet MS" pitchFamily="34" charset="-120"/>
              </a:rPr>
              <a:t>Route Performance Summary</a:t>
            </a:r>
            <a:endParaRPr lang="en-US" sz="3000"/>
          </a:p>
        </p:txBody>
      </p:sp>
      <p:sp>
        <p:nvSpPr>
          <p:cNvPr id="4" name="Text 2"/>
          <p:cNvSpPr/>
          <p:nvPr/>
        </p:nvSpPr>
        <p:spPr>
          <a:xfrm>
            <a:off x="640080" y="1572768"/>
            <a:ext cx="10881360" cy="457200"/>
          </a:xfrm>
          <a:prstGeom prst="rect">
            <a:avLst/>
          </a:prstGeom>
          <a:noFill/>
          <a:ln/>
        </p:spPr>
        <p:txBody>
          <a:bodyPr wrap="square" rtlCol="0" anchor="ctr"/>
          <a:lstStyle/>
          <a:p>
            <a:pPr marL="0" indent="0">
              <a:buNone/>
            </a:pPr>
            <a:r>
              <a:rPr lang="en-US" sz="1500">
                <a:solidFill>
                  <a:srgbClr val="6E6C5B"/>
                </a:solidFill>
                <a:latin typeface="Calibri" pitchFamily="34" charset="0"/>
                <a:ea typeface="Calibri" pitchFamily="34" charset="-122"/>
                <a:cs typeface="Calibri" pitchFamily="34" charset="-120"/>
              </a:rPr>
              <a:t>FY2026 ridership, scheduled trips, and cancellations for all twelve fixed routes, with system totals.</a:t>
            </a:r>
            <a:endParaRPr lang="en-US" sz="1500"/>
          </a:p>
        </p:txBody>
      </p:sp>
      <p:graphicFrame>
        <p:nvGraphicFramePr>
          <p:cNvPr id="5" name="Route performance summary table" descr="Route performance summary for FY2026 by route: ridership, scheduled trips, cancellations, and cancellation rate. System totals 666,129 riders, 84,312 trips, 3,456.5 cancellations, and a 4.10% cancellation rate."/>
          <p:cNvGraphicFramePr>
            <a:graphicFrameLocks noGrp="1"/>
          </p:cNvGraphicFramePr>
          <p:nvPr>
            <p:extLst>
              <p:ext uri="{D42A27DB-BD31-4B8C-83A1-F6EECF244321}">
                <p14:modId xmlns:p14="http://schemas.microsoft.com/office/powerpoint/2010/main" val="2414129444"/>
              </p:ext>
            </p:extLst>
          </p:nvPr>
        </p:nvGraphicFramePr>
        <p:xfrm>
          <a:off x="640080" y="2148840"/>
          <a:ext cx="10911840" cy="3975000"/>
        </p:xfrm>
        <a:graphic>
          <a:graphicData uri="http://schemas.openxmlformats.org/drawingml/2006/table">
            <a:tbl>
              <a:tblPr firstRow="1" bandRow="1"/>
              <a:tblGrid>
                <a:gridCol w="2011840">
                  <a:extLst>
                    <a:ext uri="{9D8B030D-6E8A-4147-A177-3AD203B41FA5}">
                      <a16:colId xmlns:a16="http://schemas.microsoft.com/office/drawing/2014/main" val="20000"/>
                    </a:ext>
                  </a:extLst>
                </a:gridCol>
                <a:gridCol w="2300000">
                  <a:extLst>
                    <a:ext uri="{9D8B030D-6E8A-4147-A177-3AD203B41FA5}">
                      <a16:colId xmlns:a16="http://schemas.microsoft.com/office/drawing/2014/main" val="20001"/>
                    </a:ext>
                  </a:extLst>
                </a:gridCol>
                <a:gridCol w="2100000">
                  <a:extLst>
                    <a:ext uri="{9D8B030D-6E8A-4147-A177-3AD203B41FA5}">
                      <a16:colId xmlns:a16="http://schemas.microsoft.com/office/drawing/2014/main" val="20002"/>
                    </a:ext>
                  </a:extLst>
                </a:gridCol>
                <a:gridCol w="2400000">
                  <a:extLst>
                    <a:ext uri="{9D8B030D-6E8A-4147-A177-3AD203B41FA5}">
                      <a16:colId xmlns:a16="http://schemas.microsoft.com/office/drawing/2014/main" val="20003"/>
                    </a:ext>
                  </a:extLst>
                </a:gridCol>
                <a:gridCol w="2100000">
                  <a:extLst>
                    <a:ext uri="{9D8B030D-6E8A-4147-A177-3AD203B41FA5}">
                      <a16:colId xmlns:a16="http://schemas.microsoft.com/office/drawing/2014/main" val="20004"/>
                    </a:ext>
                  </a:extLst>
                </a:gridCol>
              </a:tblGrid>
              <a:tr h="330000">
                <a:tc>
                  <a:txBody>
                    <a:bodyPr/>
                    <a:lstStyle/>
                    <a:p>
                      <a:pPr algn="l"/>
                      <a:r>
                        <a:rPr lang="en-US" sz="1050" b="1">
                          <a:solidFill>
                            <a:srgbClr val="FFFFFF"/>
                          </a:solidFill>
                          <a:latin typeface="Calibri" pitchFamily="34" charset="0"/>
                          <a:cs typeface="Calibri" pitchFamily="34" charset="0"/>
                        </a:rPr>
                        <a:t>Route</a:t>
                      </a:r>
                    </a:p>
                  </a:txBody>
                  <a:tcPr anchor="ctr">
                    <a:solidFill>
                      <a:srgbClr val="26401A"/>
                    </a:solidFill>
                  </a:tcPr>
                </a:tc>
                <a:tc>
                  <a:txBody>
                    <a:bodyPr/>
                    <a:lstStyle/>
                    <a:p>
                      <a:pPr algn="r"/>
                      <a:r>
                        <a:rPr lang="en-US" sz="1050" b="1">
                          <a:solidFill>
                            <a:srgbClr val="FFFFFF"/>
                          </a:solidFill>
                          <a:latin typeface="Calibri" pitchFamily="34" charset="0"/>
                          <a:cs typeface="Calibri" pitchFamily="34" charset="0"/>
                        </a:rPr>
                        <a:t>Ridership</a:t>
                      </a:r>
                    </a:p>
                  </a:txBody>
                  <a:tcPr anchor="ctr">
                    <a:solidFill>
                      <a:srgbClr val="26401A"/>
                    </a:solidFill>
                  </a:tcPr>
                </a:tc>
                <a:tc>
                  <a:txBody>
                    <a:bodyPr/>
                    <a:lstStyle/>
                    <a:p>
                      <a:pPr algn="r"/>
                      <a:r>
                        <a:rPr lang="en-US" sz="1050" b="1">
                          <a:solidFill>
                            <a:srgbClr val="FFFFFF"/>
                          </a:solidFill>
                          <a:latin typeface="Calibri" pitchFamily="34" charset="0"/>
                          <a:cs typeface="Calibri" pitchFamily="34" charset="0"/>
                        </a:rPr>
                        <a:t>Trips</a:t>
                      </a:r>
                    </a:p>
                  </a:txBody>
                  <a:tcPr anchor="ctr">
                    <a:solidFill>
                      <a:srgbClr val="26401A"/>
                    </a:solidFill>
                  </a:tcPr>
                </a:tc>
                <a:tc>
                  <a:txBody>
                    <a:bodyPr/>
                    <a:lstStyle/>
                    <a:p>
                      <a:pPr algn="r"/>
                      <a:r>
                        <a:rPr lang="en-US" sz="1050" b="1">
                          <a:solidFill>
                            <a:srgbClr val="FFFFFF"/>
                          </a:solidFill>
                          <a:latin typeface="Calibri" pitchFamily="34" charset="0"/>
                          <a:cs typeface="Calibri" pitchFamily="34" charset="0"/>
                        </a:rPr>
                        <a:t>Cancellations</a:t>
                      </a:r>
                    </a:p>
                  </a:txBody>
                  <a:tcPr anchor="ctr">
                    <a:solidFill>
                      <a:srgbClr val="26401A"/>
                    </a:solidFill>
                  </a:tcPr>
                </a:tc>
                <a:tc>
                  <a:txBody>
                    <a:bodyPr/>
                    <a:lstStyle/>
                    <a:p>
                      <a:pPr algn="r"/>
                      <a:r>
                        <a:rPr lang="en-US" sz="1050" b="1">
                          <a:solidFill>
                            <a:srgbClr val="FFFFFF"/>
                          </a:solidFill>
                          <a:latin typeface="Calibri" pitchFamily="34" charset="0"/>
                          <a:cs typeface="Calibri" pitchFamily="34" charset="0"/>
                        </a:rPr>
                        <a:t>Rate</a:t>
                      </a:r>
                    </a:p>
                  </a:txBody>
                  <a:tcPr anchor="ctr">
                    <a:solidFill>
                      <a:srgbClr val="26401A"/>
                    </a:solidFill>
                  </a:tcPr>
                </a:tc>
                <a:extLst>
                  <a:ext uri="{0D108BD9-81ED-4DB2-BD59-A6C34878D82A}">
                    <a16:rowId xmlns:a16="http://schemas.microsoft.com/office/drawing/2014/main" val="10000"/>
                  </a:ext>
                </a:extLst>
              </a:tr>
              <a:tr h="265000">
                <a:tc>
                  <a:txBody>
                    <a:bodyPr/>
                    <a:lstStyle/>
                    <a:p>
                      <a:pPr algn="l"/>
                      <a:r>
                        <a:rPr lang="en-US" sz="1000" b="0">
                          <a:solidFill>
                            <a:srgbClr val="33322B"/>
                          </a:solidFill>
                          <a:latin typeface="Calibri" pitchFamily="34" charset="0"/>
                          <a:cs typeface="Calibri" pitchFamily="34" charset="0"/>
                        </a:rPr>
                        <a:t>Route 1</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176,123</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9,729</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760</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7.81%</a:t>
                      </a:r>
                    </a:p>
                  </a:txBody>
                  <a:tcPr anchor="ctr">
                    <a:solidFill>
                      <a:srgbClr val="FFFFFF"/>
                    </a:solidFill>
                  </a:tcPr>
                </a:tc>
                <a:extLst>
                  <a:ext uri="{0D108BD9-81ED-4DB2-BD59-A6C34878D82A}">
                    <a16:rowId xmlns:a16="http://schemas.microsoft.com/office/drawing/2014/main" val="10001"/>
                  </a:ext>
                </a:extLst>
              </a:tr>
              <a:tr h="265000">
                <a:tc>
                  <a:txBody>
                    <a:bodyPr/>
                    <a:lstStyle/>
                    <a:p>
                      <a:pPr algn="l"/>
                      <a:r>
                        <a:rPr lang="en-US" sz="1000" b="0">
                          <a:solidFill>
                            <a:srgbClr val="33322B"/>
                          </a:solidFill>
                          <a:latin typeface="Calibri" pitchFamily="34" charset="0"/>
                          <a:cs typeface="Calibri" pitchFamily="34" charset="0"/>
                        </a:rPr>
                        <a:t>Route 34</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127,147</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9,729</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290</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2.98%</a:t>
                      </a:r>
                    </a:p>
                  </a:txBody>
                  <a:tcPr anchor="ctr">
                    <a:solidFill>
                      <a:srgbClr val="F2F5EA"/>
                    </a:solidFill>
                  </a:tcPr>
                </a:tc>
                <a:extLst>
                  <a:ext uri="{0D108BD9-81ED-4DB2-BD59-A6C34878D82A}">
                    <a16:rowId xmlns:a16="http://schemas.microsoft.com/office/drawing/2014/main" val="10002"/>
                  </a:ext>
                </a:extLst>
              </a:tr>
              <a:tr h="265000">
                <a:tc>
                  <a:txBody>
                    <a:bodyPr/>
                    <a:lstStyle/>
                    <a:p>
                      <a:pPr algn="l"/>
                      <a:r>
                        <a:rPr lang="en-US" sz="1000" b="0">
                          <a:solidFill>
                            <a:srgbClr val="33322B"/>
                          </a:solidFill>
                          <a:latin typeface="Calibri" pitchFamily="34" charset="0"/>
                          <a:cs typeface="Calibri" pitchFamily="34" charset="0"/>
                        </a:rPr>
                        <a:t>Route 2</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76,305</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8,597</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758</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8.82%</a:t>
                      </a:r>
                    </a:p>
                  </a:txBody>
                  <a:tcPr anchor="ctr">
                    <a:solidFill>
                      <a:srgbClr val="FFFFFF"/>
                    </a:solidFill>
                  </a:tcPr>
                </a:tc>
                <a:extLst>
                  <a:ext uri="{0D108BD9-81ED-4DB2-BD59-A6C34878D82A}">
                    <a16:rowId xmlns:a16="http://schemas.microsoft.com/office/drawing/2014/main" val="10003"/>
                  </a:ext>
                </a:extLst>
              </a:tr>
              <a:tr h="265000">
                <a:tc>
                  <a:txBody>
                    <a:bodyPr/>
                    <a:lstStyle/>
                    <a:p>
                      <a:pPr algn="l"/>
                      <a:r>
                        <a:rPr lang="en-US" sz="1000" b="0">
                          <a:solidFill>
                            <a:srgbClr val="33322B"/>
                          </a:solidFill>
                          <a:latin typeface="Calibri" pitchFamily="34" charset="0"/>
                          <a:cs typeface="Calibri" pitchFamily="34" charset="0"/>
                        </a:rPr>
                        <a:t>Route 12</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67,836</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7,413</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48</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0.65%</a:t>
                      </a:r>
                    </a:p>
                  </a:txBody>
                  <a:tcPr anchor="ctr">
                    <a:solidFill>
                      <a:srgbClr val="F2F5EA"/>
                    </a:solidFill>
                  </a:tcPr>
                </a:tc>
                <a:extLst>
                  <a:ext uri="{0D108BD9-81ED-4DB2-BD59-A6C34878D82A}">
                    <a16:rowId xmlns:a16="http://schemas.microsoft.com/office/drawing/2014/main" val="10004"/>
                  </a:ext>
                </a:extLst>
              </a:tr>
              <a:tr h="265000">
                <a:tc>
                  <a:txBody>
                    <a:bodyPr/>
                    <a:lstStyle/>
                    <a:p>
                      <a:pPr algn="l"/>
                      <a:r>
                        <a:rPr lang="en-US" sz="1000" b="0">
                          <a:solidFill>
                            <a:srgbClr val="33322B"/>
                          </a:solidFill>
                          <a:latin typeface="Calibri" pitchFamily="34" charset="0"/>
                          <a:cs typeface="Calibri" pitchFamily="34" charset="0"/>
                        </a:rPr>
                        <a:t>Route 3</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59,102</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7,930</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221.5</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2.79%</a:t>
                      </a:r>
                    </a:p>
                  </a:txBody>
                  <a:tcPr anchor="ctr">
                    <a:solidFill>
                      <a:srgbClr val="FFFFFF"/>
                    </a:solidFill>
                  </a:tcPr>
                </a:tc>
                <a:extLst>
                  <a:ext uri="{0D108BD9-81ED-4DB2-BD59-A6C34878D82A}">
                    <a16:rowId xmlns:a16="http://schemas.microsoft.com/office/drawing/2014/main" val="10005"/>
                  </a:ext>
                </a:extLst>
              </a:tr>
              <a:tr h="265000">
                <a:tc>
                  <a:txBody>
                    <a:bodyPr/>
                    <a:lstStyle/>
                    <a:p>
                      <a:pPr algn="l"/>
                      <a:r>
                        <a:rPr lang="en-US" sz="1000" b="0">
                          <a:solidFill>
                            <a:srgbClr val="33322B"/>
                          </a:solidFill>
                          <a:latin typeface="Calibri" pitchFamily="34" charset="0"/>
                          <a:cs typeface="Calibri" pitchFamily="34" charset="0"/>
                        </a:rPr>
                        <a:t>Route 4</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40,214</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4,274</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57.5</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1.35%</a:t>
                      </a:r>
                    </a:p>
                  </a:txBody>
                  <a:tcPr anchor="ctr">
                    <a:solidFill>
                      <a:srgbClr val="F2F5EA"/>
                    </a:solidFill>
                  </a:tcPr>
                </a:tc>
                <a:extLst>
                  <a:ext uri="{0D108BD9-81ED-4DB2-BD59-A6C34878D82A}">
                    <a16:rowId xmlns:a16="http://schemas.microsoft.com/office/drawing/2014/main" val="10006"/>
                  </a:ext>
                </a:extLst>
              </a:tr>
              <a:tr h="265000">
                <a:tc>
                  <a:txBody>
                    <a:bodyPr/>
                    <a:lstStyle/>
                    <a:p>
                      <a:pPr algn="l"/>
                      <a:r>
                        <a:rPr lang="en-US" sz="1000" b="0">
                          <a:solidFill>
                            <a:srgbClr val="33322B"/>
                          </a:solidFill>
                          <a:latin typeface="Calibri" pitchFamily="34" charset="0"/>
                          <a:cs typeface="Calibri" pitchFamily="34" charset="0"/>
                        </a:rPr>
                        <a:t>Route 5</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34,215</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7,826</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31</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0.40%</a:t>
                      </a:r>
                    </a:p>
                  </a:txBody>
                  <a:tcPr anchor="ctr">
                    <a:solidFill>
                      <a:srgbClr val="FFFFFF"/>
                    </a:solidFill>
                  </a:tcPr>
                </a:tc>
                <a:extLst>
                  <a:ext uri="{0D108BD9-81ED-4DB2-BD59-A6C34878D82A}">
                    <a16:rowId xmlns:a16="http://schemas.microsoft.com/office/drawing/2014/main" val="10007"/>
                  </a:ext>
                </a:extLst>
              </a:tr>
              <a:tr h="265000">
                <a:tc>
                  <a:txBody>
                    <a:bodyPr/>
                    <a:lstStyle/>
                    <a:p>
                      <a:pPr algn="l"/>
                      <a:r>
                        <a:rPr lang="en-US" sz="1000" b="0">
                          <a:solidFill>
                            <a:srgbClr val="33322B"/>
                          </a:solidFill>
                          <a:latin typeface="Calibri" pitchFamily="34" charset="0"/>
                          <a:cs typeface="Calibri" pitchFamily="34" charset="0"/>
                        </a:rPr>
                        <a:t>Route 21</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30,235</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5,660</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301.5</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5.33%</a:t>
                      </a:r>
                    </a:p>
                  </a:txBody>
                  <a:tcPr anchor="ctr">
                    <a:solidFill>
                      <a:srgbClr val="F2F5EA"/>
                    </a:solidFill>
                  </a:tcPr>
                </a:tc>
                <a:extLst>
                  <a:ext uri="{0D108BD9-81ED-4DB2-BD59-A6C34878D82A}">
                    <a16:rowId xmlns:a16="http://schemas.microsoft.com/office/drawing/2014/main" val="10008"/>
                  </a:ext>
                </a:extLst>
              </a:tr>
              <a:tr h="265000">
                <a:tc>
                  <a:txBody>
                    <a:bodyPr/>
                    <a:lstStyle/>
                    <a:p>
                      <a:pPr algn="l"/>
                      <a:r>
                        <a:rPr lang="en-US" sz="1000" b="0">
                          <a:solidFill>
                            <a:srgbClr val="33322B"/>
                          </a:solidFill>
                          <a:latin typeface="Calibri" pitchFamily="34" charset="0"/>
                          <a:cs typeface="Calibri" pitchFamily="34" charset="0"/>
                        </a:rPr>
                        <a:t>Route 11</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23,383</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8,542</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117</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1.37%</a:t>
                      </a:r>
                    </a:p>
                  </a:txBody>
                  <a:tcPr anchor="ctr">
                    <a:solidFill>
                      <a:srgbClr val="FFFFFF"/>
                    </a:solidFill>
                  </a:tcPr>
                </a:tc>
                <a:extLst>
                  <a:ext uri="{0D108BD9-81ED-4DB2-BD59-A6C34878D82A}">
                    <a16:rowId xmlns:a16="http://schemas.microsoft.com/office/drawing/2014/main" val="10009"/>
                  </a:ext>
                </a:extLst>
              </a:tr>
              <a:tr h="265000">
                <a:tc>
                  <a:txBody>
                    <a:bodyPr/>
                    <a:lstStyle/>
                    <a:p>
                      <a:pPr algn="l"/>
                      <a:r>
                        <a:rPr lang="en-US" sz="1000" b="0">
                          <a:solidFill>
                            <a:srgbClr val="33322B"/>
                          </a:solidFill>
                          <a:latin typeface="Calibri" pitchFamily="34" charset="0"/>
                          <a:cs typeface="Calibri" pitchFamily="34" charset="0"/>
                        </a:rPr>
                        <a:t>Route 15</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15,255</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9,264</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124</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1.34%</a:t>
                      </a:r>
                    </a:p>
                  </a:txBody>
                  <a:tcPr anchor="ctr">
                    <a:solidFill>
                      <a:srgbClr val="F2F5EA"/>
                    </a:solidFill>
                  </a:tcPr>
                </a:tc>
                <a:extLst>
                  <a:ext uri="{0D108BD9-81ED-4DB2-BD59-A6C34878D82A}">
                    <a16:rowId xmlns:a16="http://schemas.microsoft.com/office/drawing/2014/main" val="10010"/>
                  </a:ext>
                </a:extLst>
              </a:tr>
              <a:tr h="265000">
                <a:tc>
                  <a:txBody>
                    <a:bodyPr/>
                    <a:lstStyle/>
                    <a:p>
                      <a:pPr algn="l"/>
                      <a:r>
                        <a:rPr lang="en-US" sz="1000" b="0">
                          <a:solidFill>
                            <a:srgbClr val="33322B"/>
                          </a:solidFill>
                          <a:latin typeface="Calibri" pitchFamily="34" charset="0"/>
                          <a:cs typeface="Calibri" pitchFamily="34" charset="0"/>
                        </a:rPr>
                        <a:t>Route 921</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12,973</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4,320</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623</a:t>
                      </a:r>
                    </a:p>
                  </a:txBody>
                  <a:tcPr anchor="ctr">
                    <a:solidFill>
                      <a:srgbClr val="FFFFFF"/>
                    </a:solidFill>
                  </a:tcPr>
                </a:tc>
                <a:tc>
                  <a:txBody>
                    <a:bodyPr/>
                    <a:lstStyle/>
                    <a:p>
                      <a:pPr algn="r"/>
                      <a:r>
                        <a:rPr lang="en-US" sz="1000" b="0">
                          <a:solidFill>
                            <a:srgbClr val="33322B"/>
                          </a:solidFill>
                          <a:latin typeface="Calibri" pitchFamily="34" charset="0"/>
                          <a:cs typeface="Calibri" pitchFamily="34" charset="0"/>
                        </a:rPr>
                        <a:t>14.42%</a:t>
                      </a:r>
                    </a:p>
                  </a:txBody>
                  <a:tcPr anchor="ctr">
                    <a:solidFill>
                      <a:srgbClr val="FFFFFF"/>
                    </a:solidFill>
                  </a:tcPr>
                </a:tc>
                <a:extLst>
                  <a:ext uri="{0D108BD9-81ED-4DB2-BD59-A6C34878D82A}">
                    <a16:rowId xmlns:a16="http://schemas.microsoft.com/office/drawing/2014/main" val="10011"/>
                  </a:ext>
                </a:extLst>
              </a:tr>
              <a:tr h="265000">
                <a:tc>
                  <a:txBody>
                    <a:bodyPr/>
                    <a:lstStyle/>
                    <a:p>
                      <a:pPr algn="l"/>
                      <a:r>
                        <a:rPr lang="en-US" sz="1000" b="0">
                          <a:solidFill>
                            <a:srgbClr val="33322B"/>
                          </a:solidFill>
                          <a:latin typeface="Calibri" pitchFamily="34" charset="0"/>
                          <a:cs typeface="Calibri" pitchFamily="34" charset="0"/>
                        </a:rPr>
                        <a:t>Route 14</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3,321</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1,028</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125</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12.16%</a:t>
                      </a:r>
                    </a:p>
                  </a:txBody>
                  <a:tcPr anchor="ctr">
                    <a:solidFill>
                      <a:srgbClr val="F2F5EA"/>
                    </a:solidFill>
                  </a:tcPr>
                </a:tc>
                <a:extLst>
                  <a:ext uri="{0D108BD9-81ED-4DB2-BD59-A6C34878D82A}">
                    <a16:rowId xmlns:a16="http://schemas.microsoft.com/office/drawing/2014/main" val="10012"/>
                  </a:ext>
                </a:extLst>
              </a:tr>
              <a:tr h="265000">
                <a:tc>
                  <a:txBody>
                    <a:bodyPr/>
                    <a:lstStyle/>
                    <a:p>
                      <a:pPr algn="l"/>
                      <a:r>
                        <a:rPr lang="en-US" sz="1000" b="0">
                          <a:solidFill>
                            <a:srgbClr val="33322B"/>
                          </a:solidFill>
                          <a:latin typeface="Calibri" pitchFamily="34" charset="0"/>
                          <a:cs typeface="Calibri" pitchFamily="34" charset="0"/>
                        </a:rPr>
                        <a:t>Unassigned/Other</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20</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a:t>
                      </a:r>
                    </a:p>
                  </a:txBody>
                  <a:tcPr anchor="ctr">
                    <a:solidFill>
                      <a:srgbClr val="F2F5EA"/>
                    </a:solidFill>
                  </a:tcPr>
                </a:tc>
                <a:tc>
                  <a:txBody>
                    <a:bodyPr/>
                    <a:lstStyle/>
                    <a:p>
                      <a:pPr algn="r"/>
                      <a:r>
                        <a:rPr lang="en-US" sz="1000" b="0">
                          <a:solidFill>
                            <a:srgbClr val="33322B"/>
                          </a:solidFill>
                          <a:latin typeface="Calibri" pitchFamily="34" charset="0"/>
                          <a:cs typeface="Calibri" pitchFamily="34" charset="0"/>
                        </a:rPr>
                        <a:t>—</a:t>
                      </a:r>
                    </a:p>
                  </a:txBody>
                  <a:tcPr anchor="ctr">
                    <a:solidFill>
                      <a:srgbClr val="F2F5EA"/>
                    </a:solidFill>
                  </a:tcPr>
                </a:tc>
                <a:extLst>
                  <a:ext uri="{0D108BD9-81ED-4DB2-BD59-A6C34878D82A}">
                    <a16:rowId xmlns:a16="http://schemas.microsoft.com/office/drawing/2014/main" val="10014"/>
                  </a:ext>
                </a:extLst>
              </a:tr>
              <a:tr h="265000">
                <a:tc>
                  <a:txBody>
                    <a:bodyPr/>
                    <a:lstStyle/>
                    <a:p>
                      <a:pPr algn="l"/>
                      <a:r>
                        <a:rPr lang="en-US" sz="1000" b="1">
                          <a:solidFill>
                            <a:srgbClr val="26401A"/>
                          </a:solidFill>
                          <a:latin typeface="Calibri" pitchFamily="34" charset="0"/>
                          <a:cs typeface="Calibri" pitchFamily="34" charset="0"/>
                        </a:rPr>
                        <a:t>Total</a:t>
                      </a:r>
                    </a:p>
                  </a:txBody>
                  <a:tcPr anchor="ctr">
                    <a:solidFill>
                      <a:srgbClr val="D9E2C4"/>
                    </a:solidFill>
                  </a:tcPr>
                </a:tc>
                <a:tc>
                  <a:txBody>
                    <a:bodyPr/>
                    <a:lstStyle/>
                    <a:p>
                      <a:pPr algn="r"/>
                      <a:r>
                        <a:rPr lang="en-US" sz="1000" b="1">
                          <a:solidFill>
                            <a:srgbClr val="26401A"/>
                          </a:solidFill>
                          <a:latin typeface="Calibri" pitchFamily="34" charset="0"/>
                          <a:cs typeface="Calibri" pitchFamily="34" charset="0"/>
                        </a:rPr>
                        <a:t>666,129</a:t>
                      </a:r>
                    </a:p>
                  </a:txBody>
                  <a:tcPr anchor="ctr">
                    <a:solidFill>
                      <a:srgbClr val="D9E2C4"/>
                    </a:solidFill>
                  </a:tcPr>
                </a:tc>
                <a:tc>
                  <a:txBody>
                    <a:bodyPr/>
                    <a:lstStyle/>
                    <a:p>
                      <a:pPr algn="r"/>
                      <a:r>
                        <a:rPr lang="en-US" sz="1000" b="1">
                          <a:solidFill>
                            <a:srgbClr val="26401A"/>
                          </a:solidFill>
                          <a:latin typeface="Calibri" pitchFamily="34" charset="0"/>
                          <a:cs typeface="Calibri" pitchFamily="34" charset="0"/>
                        </a:rPr>
                        <a:t>84,312</a:t>
                      </a:r>
                    </a:p>
                  </a:txBody>
                  <a:tcPr anchor="ctr">
                    <a:solidFill>
                      <a:srgbClr val="D9E2C4"/>
                    </a:solidFill>
                  </a:tcPr>
                </a:tc>
                <a:tc>
                  <a:txBody>
                    <a:bodyPr/>
                    <a:lstStyle/>
                    <a:p>
                      <a:pPr algn="r"/>
                      <a:r>
                        <a:rPr lang="en-US" sz="1000" b="1">
                          <a:solidFill>
                            <a:srgbClr val="26401A"/>
                          </a:solidFill>
                          <a:latin typeface="Calibri" pitchFamily="34" charset="0"/>
                          <a:cs typeface="Calibri" pitchFamily="34" charset="0"/>
                        </a:rPr>
                        <a:t>3,456.5</a:t>
                      </a:r>
                    </a:p>
                  </a:txBody>
                  <a:tcPr anchor="ctr">
                    <a:solidFill>
                      <a:srgbClr val="D9E2C4"/>
                    </a:solidFill>
                  </a:tcPr>
                </a:tc>
                <a:tc>
                  <a:txBody>
                    <a:bodyPr/>
                    <a:lstStyle/>
                    <a:p>
                      <a:pPr algn="r"/>
                      <a:r>
                        <a:rPr lang="en-US" sz="1000" b="1">
                          <a:solidFill>
                            <a:srgbClr val="26401A"/>
                          </a:solidFill>
                          <a:latin typeface="Calibri" pitchFamily="34" charset="0"/>
                          <a:cs typeface="Calibri" pitchFamily="34" charset="0"/>
                        </a:rPr>
                        <a:t>4.10%</a:t>
                      </a:r>
                    </a:p>
                  </a:txBody>
                  <a:tcPr anchor="ctr">
                    <a:solidFill>
                      <a:srgbClr val="D9E2C4"/>
                    </a:solidFill>
                  </a:tcPr>
                </a:tc>
                <a:extLst>
                  <a:ext uri="{0D108BD9-81ED-4DB2-BD59-A6C34878D82A}">
                    <a16:rowId xmlns:a16="http://schemas.microsoft.com/office/drawing/2014/main" val="10013"/>
                  </a:ext>
                </a:extLst>
              </a:tr>
            </a:tbl>
          </a:graphicData>
        </a:graphic>
      </p:graphicFrame>
      <p:sp>
        <p:nvSpPr>
          <p:cNvPr id="6" name="Text 3"/>
          <p:cNvSpPr/>
          <p:nvPr/>
        </p:nvSpPr>
        <p:spPr>
          <a:xfrm>
            <a:off x="640080" y="6355080"/>
            <a:ext cx="10881360" cy="274320"/>
          </a:xfrm>
          <a:prstGeom prst="rect">
            <a:avLst/>
          </a:prstGeom>
          <a:noFill/>
          <a:ln/>
        </p:spPr>
        <p:txBody>
          <a:bodyPr wrap="square" rtlCol="0" anchor="ctr"/>
          <a:lstStyle/>
          <a:p>
            <a:pPr marL="0" indent="0">
              <a:buNone/>
            </a:pPr>
            <a:r>
              <a:rPr lang="en-US" sz="1000" i="1">
                <a:solidFill>
                  <a:srgbClr val="6E6C5B"/>
                </a:solidFill>
                <a:latin typeface="Calibri" pitchFamily="34" charset="0"/>
                <a:ea typeface="Calibri" pitchFamily="34" charset="-122"/>
                <a:cs typeface="Calibri" pitchFamily="34" charset="-120"/>
              </a:rPr>
              <a:t>Source: BRTA FY2026 Ridership &amp; Cancellation Report</a:t>
            </a:r>
            <a:endParaRPr lang="en-US" sz="1000"/>
          </a:p>
        </p:txBody>
      </p:sp>
    </p:spTree>
    <p:extLst>
      <p:ext uri="{BB962C8B-B14F-4D97-AF65-F5344CB8AC3E}">
        <p14:creationId xmlns:p14="http://schemas.microsoft.com/office/powerpoint/2010/main" val="383157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lIns="0" tIns="0" rIns="0" bIns="0" rtlCol="0" anchor="ctr"/>
          <a:lstStyle/>
          <a:p>
            <a:pPr marL="0" indent="0" algn="l">
              <a:buNone/>
            </a:pPr>
            <a:r>
              <a:rPr lang="en-US" sz="1250" b="1" kern="0" spc="300" dirty="0">
                <a:solidFill>
                  <a:srgbClr val="C4972B"/>
                </a:solidFill>
                <a:latin typeface="Trebuchet MS" pitchFamily="34" charset="0"/>
                <a:ea typeface="Trebuchet MS" pitchFamily="34" charset="-122"/>
                <a:cs typeface="Trebuchet MS" pitchFamily="34" charset="-120"/>
              </a:rPr>
              <a:t>QUALITY &amp; SAFETY</a:t>
            </a:r>
            <a:endParaRPr lang="en-US" sz="1250" dirty="0"/>
          </a:p>
        </p:txBody>
      </p:sp>
      <p:sp>
        <p:nvSpPr>
          <p:cNvPr id="3" name="Text 0"/>
          <p:cNvSpPr>
            <a:spLocks noGrp="1"/>
          </p:cNvSpPr>
          <p:nvPr>
            <p:ph type="title" idx="100" hasCustomPrompt="1"/>
          </p:nvPr>
        </p:nvSpPr>
        <p:spPr>
          <a:xfrm>
            <a:off x="640080" y="841248"/>
            <a:ext cx="10881360" cy="713232"/>
          </a:xfrm>
          <a:prstGeom prst="rect">
            <a:avLst/>
          </a:prstGeom>
          <a:noFill/>
          <a:ln/>
        </p:spPr>
        <p:txBody>
          <a:bodyPr wrap="square" rtlCol="0"/>
          <a:lstStyle/>
          <a:p>
            <a:pPr marL="0" indent="0" algn="l">
              <a:buNone/>
            </a:pPr>
            <a:r>
              <a:rPr lang="en-US" sz="3000" b="1" dirty="0">
                <a:solidFill>
                  <a:srgbClr val="26401A"/>
                </a:solidFill>
                <a:latin typeface="Trebuchet MS" pitchFamily="34" charset="0"/>
                <a:ea typeface="Trebuchet MS" pitchFamily="34" charset="-122"/>
                <a:cs typeface="Trebuchet MS" pitchFamily="34" charset="-120"/>
              </a:rPr>
              <a:t>Reliable, Safe, and Well-Maintained</a:t>
            </a:r>
            <a:endParaRPr lang="en-US" sz="3000" dirty="0"/>
          </a:p>
        </p:txBody>
      </p:sp>
      <p:sp>
        <p:nvSpPr>
          <p:cNvPr id="4" name="stat card 0">
            <a:extLst>
              <a:ext uri="{C183D7F6-B498-43B3-948B-1728B52AA6E4}">
                <adec:decorative xmlns:adec="http://schemas.microsoft.com/office/drawing/2017/decorative" val="1"/>
              </a:ext>
            </a:extLst>
          </p:cNvPr>
          <p:cNvSpPr/>
          <p:nvPr/>
        </p:nvSpPr>
        <p:spPr>
          <a:xfrm>
            <a:off x="640080" y="2011680"/>
            <a:ext cx="3393338" cy="1920240"/>
          </a:xfrm>
          <a:prstGeom prst="roundRect">
            <a:avLst>
              <a:gd name="adj" fmla="val 4762"/>
            </a:avLst>
          </a:prstGeom>
          <a:solidFill>
            <a:srgbClr val="FFFFFF"/>
          </a:solidFill>
          <a:ln w="12700">
            <a:solidFill>
              <a:srgbClr val="EAE0C6"/>
            </a:solidFill>
            <a:prstDash val="solid"/>
          </a:ln>
          <a:effectLst>
            <a:outerShdw blurRad="88900" dist="25400" dir="5400000" algn="bl" rotWithShape="0">
              <a:srgbClr val="1C2A12">
                <a:alpha val="12000"/>
              </a:srgbClr>
            </a:outerShdw>
          </a:effectLst>
        </p:spPr>
        <p:txBody>
          <a:bodyPr/>
          <a:lstStyle/>
          <a:p>
            <a:endParaRPr lang="en-US"/>
          </a:p>
        </p:txBody>
      </p:sp>
      <p:sp>
        <p:nvSpPr>
          <p:cNvPr id="5" name="Text 3"/>
          <p:cNvSpPr/>
          <p:nvPr/>
        </p:nvSpPr>
        <p:spPr>
          <a:xfrm>
            <a:off x="960120" y="2286000"/>
            <a:ext cx="2753258" cy="777240"/>
          </a:xfrm>
          <a:prstGeom prst="rect">
            <a:avLst/>
          </a:prstGeom>
          <a:noFill/>
          <a:ln/>
        </p:spPr>
        <p:txBody>
          <a:bodyPr wrap="square" lIns="0" tIns="0" rIns="0" bIns="0" rtlCol="0" anchor="ctr"/>
          <a:lstStyle/>
          <a:p>
            <a:pPr marL="0" indent="0">
              <a:buNone/>
            </a:pPr>
            <a:r>
              <a:rPr lang="en-US" sz="3400" b="1" dirty="0">
                <a:solidFill>
                  <a:srgbClr val="5F7E30"/>
                </a:solidFill>
                <a:latin typeface="Trebuchet MS" pitchFamily="34" charset="0"/>
                <a:ea typeface="Trebuchet MS" pitchFamily="34" charset="-122"/>
                <a:cs typeface="Trebuchet MS" pitchFamily="34" charset="-120"/>
              </a:rPr>
              <a:t>83.8%</a:t>
            </a:r>
            <a:endParaRPr lang="en-US" sz="3400" dirty="0"/>
          </a:p>
        </p:txBody>
      </p:sp>
      <p:sp>
        <p:nvSpPr>
          <p:cNvPr id="6" name="Text 4"/>
          <p:cNvSpPr/>
          <p:nvPr/>
        </p:nvSpPr>
        <p:spPr>
          <a:xfrm>
            <a:off x="960120" y="3090672"/>
            <a:ext cx="2753258" cy="365760"/>
          </a:xfrm>
          <a:prstGeom prst="rect">
            <a:avLst/>
          </a:prstGeom>
          <a:noFill/>
          <a:ln/>
        </p:spPr>
        <p:txBody>
          <a:bodyPr wrap="square" lIns="0" tIns="0" rIns="0" bIns="0" rtlCol="0" anchor="ctr"/>
          <a:lstStyle/>
          <a:p>
            <a:pPr marL="0" indent="0">
              <a:buNone/>
            </a:pPr>
            <a:r>
              <a:rPr lang="en-US" sz="1500" b="1" dirty="0">
                <a:solidFill>
                  <a:srgbClr val="33322B"/>
                </a:solidFill>
                <a:latin typeface="Calibri" pitchFamily="34" charset="0"/>
                <a:ea typeface="Calibri" pitchFamily="34" charset="-122"/>
                <a:cs typeface="Calibri" pitchFamily="34" charset="-120"/>
              </a:rPr>
              <a:t>On-time performance</a:t>
            </a:r>
            <a:endParaRPr lang="en-US" sz="1500" dirty="0"/>
          </a:p>
        </p:txBody>
      </p:sp>
      <p:sp>
        <p:nvSpPr>
          <p:cNvPr id="7" name="Text 5"/>
          <p:cNvSpPr/>
          <p:nvPr/>
        </p:nvSpPr>
        <p:spPr>
          <a:xfrm>
            <a:off x="960120" y="3429000"/>
            <a:ext cx="2753258" cy="365760"/>
          </a:xfrm>
          <a:prstGeom prst="rect">
            <a:avLst/>
          </a:prstGeom>
          <a:noFill/>
          <a:ln/>
        </p:spPr>
        <p:txBody>
          <a:bodyPr wrap="square" lIns="0" tIns="0" rIns="0" bIns="0" rtlCol="0" anchor="ctr"/>
          <a:lstStyle/>
          <a:p>
            <a:pPr marL="0" indent="0">
              <a:buNone/>
            </a:pPr>
            <a:r>
              <a:rPr lang="en-US" sz="1250" dirty="0">
                <a:solidFill>
                  <a:srgbClr val="6E6C5B"/>
                </a:solidFill>
                <a:latin typeface="Calibri" pitchFamily="34" charset="0"/>
                <a:ea typeface="Calibri" pitchFamily="34" charset="-122"/>
                <a:cs typeface="Calibri" pitchFamily="34" charset="-120"/>
              </a:rPr>
              <a:t>within 5 min of schedule</a:t>
            </a:r>
            <a:endParaRPr lang="en-US" sz="1250" dirty="0"/>
          </a:p>
        </p:txBody>
      </p:sp>
      <p:sp>
        <p:nvSpPr>
          <p:cNvPr id="8" name="stat card 1">
            <a:extLst>
              <a:ext uri="{C183D7F6-B498-43B3-948B-1728B52AA6E4}">
                <adec:decorative xmlns:adec="http://schemas.microsoft.com/office/drawing/2017/decorative" val="1"/>
              </a:ext>
            </a:extLst>
          </p:cNvPr>
          <p:cNvSpPr/>
          <p:nvPr/>
        </p:nvSpPr>
        <p:spPr>
          <a:xfrm>
            <a:off x="4399178" y="2011680"/>
            <a:ext cx="3393338" cy="1920240"/>
          </a:xfrm>
          <a:prstGeom prst="roundRect">
            <a:avLst>
              <a:gd name="adj" fmla="val 4762"/>
            </a:avLst>
          </a:prstGeom>
          <a:solidFill>
            <a:srgbClr val="FFFFFF"/>
          </a:solidFill>
          <a:ln w="12700">
            <a:solidFill>
              <a:srgbClr val="EAE0C6"/>
            </a:solidFill>
            <a:prstDash val="solid"/>
          </a:ln>
          <a:effectLst>
            <a:outerShdw blurRad="88900" dist="25400" dir="5400000" algn="bl" rotWithShape="0">
              <a:srgbClr val="1C2A12">
                <a:alpha val="12000"/>
              </a:srgbClr>
            </a:outerShdw>
          </a:effectLst>
        </p:spPr>
        <p:txBody>
          <a:bodyPr/>
          <a:lstStyle/>
          <a:p>
            <a:endParaRPr lang="en-US"/>
          </a:p>
        </p:txBody>
      </p:sp>
      <p:sp>
        <p:nvSpPr>
          <p:cNvPr id="9" name="Text 7"/>
          <p:cNvSpPr/>
          <p:nvPr/>
        </p:nvSpPr>
        <p:spPr>
          <a:xfrm>
            <a:off x="4719218" y="2286000"/>
            <a:ext cx="2753258" cy="777240"/>
          </a:xfrm>
          <a:prstGeom prst="rect">
            <a:avLst/>
          </a:prstGeom>
          <a:noFill/>
          <a:ln/>
        </p:spPr>
        <p:txBody>
          <a:bodyPr wrap="square" lIns="0" tIns="0" rIns="0" bIns="0" rtlCol="0" anchor="ctr"/>
          <a:lstStyle/>
          <a:p>
            <a:pPr marL="0" indent="0">
              <a:buNone/>
            </a:pPr>
            <a:r>
              <a:rPr lang="en-US" sz="3400" b="1">
                <a:solidFill>
                  <a:srgbClr val="5F7E30"/>
                </a:solidFill>
                <a:latin typeface="Trebuchet MS" pitchFamily="34" charset="0"/>
                <a:ea typeface="Trebuchet MS" pitchFamily="34" charset="-122"/>
                <a:cs typeface="Trebuchet MS" pitchFamily="34" charset="-120"/>
              </a:rPr>
              <a:t>95.9</a:t>
            </a:r>
            <a:r>
              <a:rPr lang="en-US" sz="3400" b="1" dirty="0">
                <a:solidFill>
                  <a:srgbClr val="5F7E30"/>
                </a:solidFill>
                <a:latin typeface="Trebuchet MS" pitchFamily="34" charset="0"/>
                <a:ea typeface="Trebuchet MS" pitchFamily="34" charset="-122"/>
                <a:cs typeface="Trebuchet MS" pitchFamily="34" charset="-120"/>
              </a:rPr>
              <a:t>%</a:t>
            </a:r>
            <a:endParaRPr lang="en-US" sz="3400" dirty="0"/>
          </a:p>
        </p:txBody>
      </p:sp>
      <p:sp>
        <p:nvSpPr>
          <p:cNvPr id="10" name="Text 8"/>
          <p:cNvSpPr/>
          <p:nvPr/>
        </p:nvSpPr>
        <p:spPr>
          <a:xfrm>
            <a:off x="4719218" y="3090672"/>
            <a:ext cx="2753258" cy="365760"/>
          </a:xfrm>
          <a:prstGeom prst="rect">
            <a:avLst/>
          </a:prstGeom>
          <a:noFill/>
          <a:ln/>
        </p:spPr>
        <p:txBody>
          <a:bodyPr wrap="square" lIns="0" tIns="0" rIns="0" bIns="0" rtlCol="0" anchor="ctr"/>
          <a:lstStyle/>
          <a:p>
            <a:pPr marL="0" indent="0">
              <a:buNone/>
            </a:pPr>
            <a:r>
              <a:rPr lang="en-US" sz="1500" b="1" dirty="0">
                <a:solidFill>
                  <a:srgbClr val="33322B"/>
                </a:solidFill>
                <a:latin typeface="Calibri" pitchFamily="34" charset="0"/>
                <a:ea typeface="Calibri" pitchFamily="34" charset="-122"/>
                <a:cs typeface="Calibri" pitchFamily="34" charset="-120"/>
              </a:rPr>
              <a:t>Scheduled trips operated</a:t>
            </a:r>
            <a:endParaRPr lang="en-US" sz="1500" dirty="0"/>
          </a:p>
        </p:txBody>
      </p:sp>
      <p:sp>
        <p:nvSpPr>
          <p:cNvPr id="11" name="Text 9"/>
          <p:cNvSpPr/>
          <p:nvPr/>
        </p:nvSpPr>
        <p:spPr>
          <a:xfrm>
            <a:off x="4719218" y="3429000"/>
            <a:ext cx="2753258" cy="365760"/>
          </a:xfrm>
          <a:prstGeom prst="rect">
            <a:avLst/>
          </a:prstGeom>
          <a:noFill/>
          <a:ln/>
        </p:spPr>
        <p:txBody>
          <a:bodyPr wrap="square" lIns="0" tIns="0" rIns="0" bIns="0" rtlCol="0" anchor="ctr"/>
          <a:lstStyle/>
          <a:p>
            <a:pPr marL="0" indent="0">
              <a:buNone/>
            </a:pPr>
            <a:r>
              <a:rPr lang="en-US" sz="1250" dirty="0">
                <a:solidFill>
                  <a:srgbClr val="6E6C5B"/>
                </a:solidFill>
                <a:latin typeface="Calibri" pitchFamily="34" charset="0"/>
                <a:ea typeface="Calibri" pitchFamily="34" charset="-122"/>
                <a:cs typeface="Calibri" pitchFamily="34" charset="-120"/>
              </a:rPr>
              <a:t>4.1% cancellation rate</a:t>
            </a:r>
            <a:endParaRPr lang="en-US" sz="1250" dirty="0"/>
          </a:p>
        </p:txBody>
      </p:sp>
      <p:sp>
        <p:nvSpPr>
          <p:cNvPr id="12" name="stat card 2">
            <a:extLst>
              <a:ext uri="{C183D7F6-B498-43B3-948B-1728B52AA6E4}">
                <adec:decorative xmlns:adec="http://schemas.microsoft.com/office/drawing/2017/decorative" val="1"/>
              </a:ext>
            </a:extLst>
          </p:cNvPr>
          <p:cNvSpPr/>
          <p:nvPr/>
        </p:nvSpPr>
        <p:spPr>
          <a:xfrm>
            <a:off x="8158277" y="2011680"/>
            <a:ext cx="3393338" cy="1920240"/>
          </a:xfrm>
          <a:prstGeom prst="roundRect">
            <a:avLst>
              <a:gd name="adj" fmla="val 4762"/>
            </a:avLst>
          </a:prstGeom>
          <a:solidFill>
            <a:srgbClr val="FFFFFF"/>
          </a:solidFill>
          <a:ln w="12700">
            <a:solidFill>
              <a:srgbClr val="EAE0C6"/>
            </a:solidFill>
            <a:prstDash val="solid"/>
          </a:ln>
          <a:effectLst>
            <a:outerShdw blurRad="88900" dist="25400" dir="5400000" algn="bl" rotWithShape="0">
              <a:srgbClr val="1C2A12">
                <a:alpha val="12000"/>
              </a:srgbClr>
            </a:outerShdw>
          </a:effectLst>
        </p:spPr>
        <p:txBody>
          <a:bodyPr/>
          <a:lstStyle/>
          <a:p>
            <a:endParaRPr lang="en-US"/>
          </a:p>
        </p:txBody>
      </p:sp>
      <p:sp>
        <p:nvSpPr>
          <p:cNvPr id="13" name="Text 11"/>
          <p:cNvSpPr/>
          <p:nvPr/>
        </p:nvSpPr>
        <p:spPr>
          <a:xfrm>
            <a:off x="8478317" y="2286000"/>
            <a:ext cx="2753258" cy="777240"/>
          </a:xfrm>
          <a:prstGeom prst="rect">
            <a:avLst/>
          </a:prstGeom>
          <a:noFill/>
          <a:ln/>
        </p:spPr>
        <p:txBody>
          <a:bodyPr wrap="square" lIns="0" tIns="0" rIns="0" bIns="0" rtlCol="0" anchor="ctr"/>
          <a:lstStyle/>
          <a:p>
            <a:pPr marL="0" indent="0">
              <a:buNone/>
            </a:pPr>
            <a:r>
              <a:rPr lang="en-US" sz="3400" b="1">
                <a:solidFill>
                  <a:srgbClr val="5F7E30"/>
                </a:solidFill>
                <a:latin typeface="Trebuchet MS" pitchFamily="34" charset="0"/>
                <a:ea typeface="Trebuchet MS" pitchFamily="34" charset="-122"/>
                <a:cs typeface="Trebuchet MS" pitchFamily="34" charset="-120"/>
              </a:rPr>
              <a:t>3,444</a:t>
            </a:r>
            <a:endParaRPr lang="en-US" sz="3400" dirty="0"/>
          </a:p>
        </p:txBody>
      </p:sp>
      <p:sp>
        <p:nvSpPr>
          <p:cNvPr id="14" name="Text 12"/>
          <p:cNvSpPr/>
          <p:nvPr/>
        </p:nvSpPr>
        <p:spPr>
          <a:xfrm>
            <a:off x="8478317" y="3090672"/>
            <a:ext cx="2753258" cy="365760"/>
          </a:xfrm>
          <a:prstGeom prst="rect">
            <a:avLst/>
          </a:prstGeom>
          <a:noFill/>
          <a:ln/>
        </p:spPr>
        <p:txBody>
          <a:bodyPr wrap="square" lIns="0" tIns="0" rIns="0" bIns="0" rtlCol="0" anchor="ctr"/>
          <a:lstStyle/>
          <a:p>
            <a:pPr marL="0" indent="0">
              <a:buNone/>
            </a:pPr>
            <a:r>
              <a:rPr lang="en-US" sz="1500" b="1">
                <a:solidFill>
                  <a:srgbClr val="33322B"/>
                </a:solidFill>
                <a:latin typeface="Calibri" pitchFamily="34" charset="0"/>
                <a:ea typeface="Calibri" pitchFamily="34" charset="-122"/>
                <a:cs typeface="Calibri" pitchFamily="34" charset="-120"/>
              </a:rPr>
              <a:t>Mobility devices carried</a:t>
            </a:r>
            <a:endParaRPr lang="en-US" sz="1500" dirty="0"/>
          </a:p>
        </p:txBody>
      </p:sp>
      <p:sp>
        <p:nvSpPr>
          <p:cNvPr id="15" name="Text 13"/>
          <p:cNvSpPr/>
          <p:nvPr/>
        </p:nvSpPr>
        <p:spPr>
          <a:xfrm>
            <a:off x="8478317" y="3429000"/>
            <a:ext cx="2753258" cy="365760"/>
          </a:xfrm>
          <a:prstGeom prst="rect">
            <a:avLst/>
          </a:prstGeom>
          <a:noFill/>
          <a:ln/>
        </p:spPr>
        <p:txBody>
          <a:bodyPr wrap="square" lIns="0" tIns="0" rIns="0" bIns="0" rtlCol="0" anchor="ctr"/>
          <a:lstStyle/>
          <a:p>
            <a:pPr marL="0" indent="0">
              <a:buNone/>
            </a:pPr>
            <a:r>
              <a:rPr lang="en-US" sz="1250">
                <a:solidFill>
                  <a:srgbClr val="6E6C5B"/>
                </a:solidFill>
                <a:latin typeface="Calibri" pitchFamily="34" charset="0"/>
                <a:ea typeface="Calibri" pitchFamily="34" charset="-122"/>
                <a:cs typeface="Calibri" pitchFamily="34" charset="-120"/>
              </a:rPr>
              <a:t>on fixed-route buses</a:t>
            </a:r>
            <a:endParaRPr lang="en-US" sz="1250" dirty="0"/>
          </a:p>
        </p:txBody>
      </p:sp>
      <p:sp>
        <p:nvSpPr>
          <p:cNvPr id="16" name="stat card 3">
            <a:extLst>
              <a:ext uri="{C183D7F6-B498-43B3-948B-1728B52AA6E4}">
                <adec:decorative xmlns:adec="http://schemas.microsoft.com/office/drawing/2017/decorative" val="1"/>
              </a:ext>
            </a:extLst>
          </p:cNvPr>
          <p:cNvSpPr/>
          <p:nvPr/>
        </p:nvSpPr>
        <p:spPr>
          <a:xfrm>
            <a:off x="640080" y="4297680"/>
            <a:ext cx="3393338" cy="1920240"/>
          </a:xfrm>
          <a:prstGeom prst="roundRect">
            <a:avLst>
              <a:gd name="adj" fmla="val 4762"/>
            </a:avLst>
          </a:prstGeom>
          <a:solidFill>
            <a:srgbClr val="FFFFFF"/>
          </a:solidFill>
          <a:ln w="12700">
            <a:solidFill>
              <a:srgbClr val="EAE0C6"/>
            </a:solidFill>
            <a:prstDash val="solid"/>
          </a:ln>
          <a:effectLst>
            <a:outerShdw blurRad="88900" dist="25400" dir="5400000" algn="bl" rotWithShape="0">
              <a:srgbClr val="1C2A12">
                <a:alpha val="12000"/>
              </a:srgbClr>
            </a:outerShdw>
          </a:effectLst>
        </p:spPr>
        <p:txBody>
          <a:bodyPr/>
          <a:lstStyle/>
          <a:p>
            <a:endParaRPr lang="en-US"/>
          </a:p>
        </p:txBody>
      </p:sp>
      <p:sp>
        <p:nvSpPr>
          <p:cNvPr id="17" name="Text 15"/>
          <p:cNvSpPr/>
          <p:nvPr/>
        </p:nvSpPr>
        <p:spPr>
          <a:xfrm>
            <a:off x="960120" y="4572000"/>
            <a:ext cx="2753258" cy="777240"/>
          </a:xfrm>
          <a:prstGeom prst="rect">
            <a:avLst/>
          </a:prstGeom>
          <a:noFill/>
          <a:ln/>
        </p:spPr>
        <p:txBody>
          <a:bodyPr wrap="square" lIns="0" tIns="0" rIns="0" bIns="0" rtlCol="0" anchor="ctr"/>
          <a:lstStyle/>
          <a:p>
            <a:pPr marL="0" indent="0">
              <a:buNone/>
            </a:pPr>
            <a:r>
              <a:rPr lang="en-US" sz="3400" b="1" dirty="0">
                <a:solidFill>
                  <a:srgbClr val="5F7E30"/>
                </a:solidFill>
                <a:latin typeface="Trebuchet MS" pitchFamily="34" charset="0"/>
                <a:ea typeface="Trebuchet MS" pitchFamily="34" charset="-122"/>
                <a:cs typeface="Trebuchet MS" pitchFamily="34" charset="-120"/>
              </a:rPr>
              <a:t>100%</a:t>
            </a:r>
            <a:endParaRPr lang="en-US" sz="3400" dirty="0"/>
          </a:p>
        </p:txBody>
      </p:sp>
      <p:sp>
        <p:nvSpPr>
          <p:cNvPr id="18" name="Text 16"/>
          <p:cNvSpPr/>
          <p:nvPr/>
        </p:nvSpPr>
        <p:spPr>
          <a:xfrm>
            <a:off x="960120" y="5376672"/>
            <a:ext cx="2753258" cy="365760"/>
          </a:xfrm>
          <a:prstGeom prst="rect">
            <a:avLst/>
          </a:prstGeom>
          <a:noFill/>
          <a:ln/>
        </p:spPr>
        <p:txBody>
          <a:bodyPr wrap="square" lIns="0" tIns="0" rIns="0" bIns="0" rtlCol="0" anchor="ctr"/>
          <a:lstStyle/>
          <a:p>
            <a:pPr marL="0" indent="0">
              <a:buNone/>
            </a:pPr>
            <a:r>
              <a:rPr lang="en-US" sz="1500" b="1" dirty="0">
                <a:solidFill>
                  <a:srgbClr val="33322B"/>
                </a:solidFill>
                <a:latin typeface="Calibri" pitchFamily="34" charset="0"/>
                <a:ea typeface="Calibri" pitchFamily="34" charset="-122"/>
                <a:cs typeface="Calibri" pitchFamily="34" charset="-120"/>
              </a:rPr>
              <a:t>Preventive maintenance</a:t>
            </a:r>
            <a:endParaRPr lang="en-US" sz="1500" dirty="0"/>
          </a:p>
        </p:txBody>
      </p:sp>
      <p:sp>
        <p:nvSpPr>
          <p:cNvPr id="19" name="Text 17"/>
          <p:cNvSpPr/>
          <p:nvPr/>
        </p:nvSpPr>
        <p:spPr>
          <a:xfrm>
            <a:off x="960120" y="5715000"/>
            <a:ext cx="2753258" cy="365760"/>
          </a:xfrm>
          <a:prstGeom prst="rect">
            <a:avLst/>
          </a:prstGeom>
          <a:noFill/>
          <a:ln/>
        </p:spPr>
        <p:txBody>
          <a:bodyPr wrap="square" lIns="0" tIns="0" rIns="0" bIns="0" rtlCol="0" anchor="ctr"/>
          <a:lstStyle/>
          <a:p>
            <a:pPr marL="0" indent="0">
              <a:buNone/>
            </a:pPr>
            <a:r>
              <a:rPr lang="en-US" sz="1250" dirty="0">
                <a:solidFill>
                  <a:srgbClr val="6E6C5B"/>
                </a:solidFill>
                <a:latin typeface="Calibri" pitchFamily="34" charset="0"/>
                <a:ea typeface="Calibri" pitchFamily="34" charset="-122"/>
                <a:cs typeface="Calibri" pitchFamily="34" charset="-120"/>
              </a:rPr>
              <a:t>completed on time</a:t>
            </a:r>
            <a:endParaRPr lang="en-US" sz="1250" dirty="0"/>
          </a:p>
        </p:txBody>
      </p:sp>
      <p:sp>
        <p:nvSpPr>
          <p:cNvPr id="20" name="stat card 4">
            <a:extLst>
              <a:ext uri="{C183D7F6-B498-43B3-948B-1728B52AA6E4}">
                <adec:decorative xmlns:adec="http://schemas.microsoft.com/office/drawing/2017/decorative" val="1"/>
              </a:ext>
            </a:extLst>
          </p:cNvPr>
          <p:cNvSpPr/>
          <p:nvPr/>
        </p:nvSpPr>
        <p:spPr>
          <a:xfrm>
            <a:off x="4399178" y="4297680"/>
            <a:ext cx="3393338" cy="1920240"/>
          </a:xfrm>
          <a:prstGeom prst="roundRect">
            <a:avLst>
              <a:gd name="adj" fmla="val 4762"/>
            </a:avLst>
          </a:prstGeom>
          <a:solidFill>
            <a:srgbClr val="FFFFFF"/>
          </a:solidFill>
          <a:ln w="12700">
            <a:solidFill>
              <a:srgbClr val="EAE0C6"/>
            </a:solidFill>
            <a:prstDash val="solid"/>
          </a:ln>
          <a:effectLst>
            <a:outerShdw blurRad="88900" dist="25400" dir="5400000" algn="bl" rotWithShape="0">
              <a:srgbClr val="1C2A12">
                <a:alpha val="12000"/>
              </a:srgbClr>
            </a:outerShdw>
          </a:effectLst>
        </p:spPr>
        <p:txBody>
          <a:bodyPr/>
          <a:lstStyle/>
          <a:p>
            <a:endParaRPr lang="en-US"/>
          </a:p>
        </p:txBody>
      </p:sp>
      <p:sp>
        <p:nvSpPr>
          <p:cNvPr id="21" name="Text 19"/>
          <p:cNvSpPr/>
          <p:nvPr/>
        </p:nvSpPr>
        <p:spPr>
          <a:xfrm>
            <a:off x="4719218" y="4572000"/>
            <a:ext cx="2753258" cy="777240"/>
          </a:xfrm>
          <a:prstGeom prst="rect">
            <a:avLst/>
          </a:prstGeom>
          <a:noFill/>
          <a:ln/>
        </p:spPr>
        <p:txBody>
          <a:bodyPr wrap="square" lIns="0" tIns="0" rIns="0" bIns="0" rtlCol="0" anchor="ctr"/>
          <a:lstStyle/>
          <a:p>
            <a:pPr marL="0" indent="0">
              <a:buNone/>
            </a:pPr>
            <a:r>
              <a:rPr lang="en-US" sz="3400" b="1">
                <a:solidFill>
                  <a:srgbClr val="5F7E30"/>
                </a:solidFill>
                <a:latin typeface="Trebuchet MS" pitchFamily="34" charset="0"/>
                <a:ea typeface="Trebuchet MS" pitchFamily="34" charset="-122"/>
                <a:cs typeface="Trebuchet MS" pitchFamily="34" charset="-120"/>
              </a:rPr>
              <a:t>0.74</a:t>
            </a:r>
            <a:endParaRPr lang="en-US" sz="3400" dirty="0"/>
          </a:p>
        </p:txBody>
      </p:sp>
      <p:sp>
        <p:nvSpPr>
          <p:cNvPr id="22" name="Text 20"/>
          <p:cNvSpPr/>
          <p:nvPr/>
        </p:nvSpPr>
        <p:spPr>
          <a:xfrm>
            <a:off x="4719218" y="5376672"/>
            <a:ext cx="2753258" cy="365760"/>
          </a:xfrm>
          <a:prstGeom prst="rect">
            <a:avLst/>
          </a:prstGeom>
          <a:noFill/>
          <a:ln/>
        </p:spPr>
        <p:txBody>
          <a:bodyPr wrap="square" lIns="0" tIns="0" rIns="0" bIns="0" rtlCol="0" anchor="ctr"/>
          <a:lstStyle/>
          <a:p>
            <a:pPr marL="0" indent="0">
              <a:buNone/>
            </a:pPr>
            <a:r>
              <a:rPr lang="en-US" sz="1500" b="1">
                <a:solidFill>
                  <a:srgbClr val="33322B"/>
                </a:solidFill>
                <a:latin typeface="Calibri" pitchFamily="34" charset="0"/>
                <a:ea typeface="Calibri" pitchFamily="34" charset="-122"/>
                <a:cs typeface="Calibri" pitchFamily="34" charset="-120"/>
              </a:rPr>
              <a:t>Customers per revenue mile</a:t>
            </a:r>
            <a:endParaRPr lang="en-US" sz="1500" dirty="0"/>
          </a:p>
        </p:txBody>
      </p:sp>
      <p:sp>
        <p:nvSpPr>
          <p:cNvPr id="23" name="Text 21"/>
          <p:cNvSpPr/>
          <p:nvPr/>
        </p:nvSpPr>
        <p:spPr>
          <a:xfrm>
            <a:off x="4719218" y="5715000"/>
            <a:ext cx="2753258" cy="365760"/>
          </a:xfrm>
          <a:prstGeom prst="rect">
            <a:avLst/>
          </a:prstGeom>
          <a:noFill/>
          <a:ln/>
        </p:spPr>
        <p:txBody>
          <a:bodyPr wrap="square" lIns="0" tIns="0" rIns="0" bIns="0" rtlCol="0" anchor="ctr"/>
          <a:lstStyle/>
          <a:p>
            <a:pPr marL="0" indent="0">
              <a:buNone/>
            </a:pPr>
            <a:r>
              <a:rPr lang="en-US" sz="1250">
                <a:solidFill>
                  <a:srgbClr val="6E6C5B"/>
                </a:solidFill>
                <a:latin typeface="Calibri" pitchFamily="34" charset="0"/>
                <a:ea typeface="Calibri" pitchFamily="34" charset="-122"/>
                <a:cs typeface="Calibri" pitchFamily="34" charset="-120"/>
              </a:rPr>
              <a:t>up from 0.69 </a:t>
            </a:r>
            <a:r>
              <a:rPr lang="en-US" sz="1250" dirty="0">
                <a:solidFill>
                  <a:srgbClr val="6E6C5B"/>
                </a:solidFill>
                <a:latin typeface="Calibri" pitchFamily="34" charset="0"/>
                <a:ea typeface="Calibri" pitchFamily="34" charset="-122"/>
                <a:cs typeface="Calibri" pitchFamily="34" charset="-120"/>
              </a:rPr>
              <a:t>in </a:t>
            </a:r>
            <a:r>
              <a:rPr lang="en-US" sz="1250">
                <a:solidFill>
                  <a:srgbClr val="6E6C5B"/>
                </a:solidFill>
                <a:latin typeface="Calibri" pitchFamily="34" charset="0"/>
                <a:ea typeface="Calibri" pitchFamily="34" charset="-122"/>
                <a:cs typeface="Calibri" pitchFamily="34" charset="-120"/>
              </a:rPr>
              <a:t>FY2025</a:t>
            </a:r>
            <a:endParaRPr lang="en-US" sz="1250" dirty="0"/>
          </a:p>
        </p:txBody>
      </p:sp>
      <p:sp>
        <p:nvSpPr>
          <p:cNvPr id="24" name="stat card 5">
            <a:extLst>
              <a:ext uri="{C183D7F6-B498-43B3-948B-1728B52AA6E4}">
                <adec:decorative xmlns:adec="http://schemas.microsoft.com/office/drawing/2017/decorative" val="1"/>
              </a:ext>
            </a:extLst>
          </p:cNvPr>
          <p:cNvSpPr/>
          <p:nvPr/>
        </p:nvSpPr>
        <p:spPr>
          <a:xfrm>
            <a:off x="8158277" y="4297680"/>
            <a:ext cx="3393338" cy="1920240"/>
          </a:xfrm>
          <a:prstGeom prst="roundRect">
            <a:avLst>
              <a:gd name="adj" fmla="val 4762"/>
            </a:avLst>
          </a:prstGeom>
          <a:solidFill>
            <a:srgbClr val="FFFFFF"/>
          </a:solidFill>
          <a:ln w="12700">
            <a:solidFill>
              <a:srgbClr val="EAE0C6"/>
            </a:solidFill>
            <a:prstDash val="solid"/>
          </a:ln>
          <a:effectLst>
            <a:outerShdw blurRad="88900" dist="25400" dir="5400000" algn="bl" rotWithShape="0">
              <a:srgbClr val="1C2A12">
                <a:alpha val="12000"/>
              </a:srgbClr>
            </a:outerShdw>
          </a:effectLst>
        </p:spPr>
        <p:txBody>
          <a:bodyPr/>
          <a:lstStyle/>
          <a:p>
            <a:endParaRPr lang="en-US"/>
          </a:p>
        </p:txBody>
      </p:sp>
      <p:sp>
        <p:nvSpPr>
          <p:cNvPr id="25" name="Text 23"/>
          <p:cNvSpPr/>
          <p:nvPr/>
        </p:nvSpPr>
        <p:spPr>
          <a:xfrm>
            <a:off x="8478317" y="4572000"/>
            <a:ext cx="2753258" cy="777240"/>
          </a:xfrm>
          <a:prstGeom prst="rect">
            <a:avLst/>
          </a:prstGeom>
          <a:noFill/>
          <a:ln/>
        </p:spPr>
        <p:txBody>
          <a:bodyPr wrap="square" lIns="0" tIns="0" rIns="0" bIns="0" rtlCol="0" anchor="ctr"/>
          <a:lstStyle/>
          <a:p>
            <a:pPr marL="0" indent="0">
              <a:buNone/>
            </a:pPr>
            <a:r>
              <a:rPr lang="en-US" sz="3400" b="1">
                <a:solidFill>
                  <a:srgbClr val="5F7E30"/>
                </a:solidFill>
                <a:latin typeface="Trebuchet MS" pitchFamily="34" charset="0"/>
                <a:ea typeface="Trebuchet MS" pitchFamily="34" charset="-122"/>
                <a:cs typeface="Trebuchet MS" pitchFamily="34" charset="-120"/>
              </a:rPr>
              <a:t>84,312</a:t>
            </a:r>
            <a:endParaRPr lang="en-US" sz="3400" dirty="0"/>
          </a:p>
        </p:txBody>
      </p:sp>
      <p:sp>
        <p:nvSpPr>
          <p:cNvPr id="26" name="Text 24"/>
          <p:cNvSpPr/>
          <p:nvPr/>
        </p:nvSpPr>
        <p:spPr>
          <a:xfrm>
            <a:off x="8478317" y="5376672"/>
            <a:ext cx="2753258" cy="365760"/>
          </a:xfrm>
          <a:prstGeom prst="rect">
            <a:avLst/>
          </a:prstGeom>
          <a:noFill/>
          <a:ln/>
        </p:spPr>
        <p:txBody>
          <a:bodyPr wrap="square" lIns="0" tIns="0" rIns="0" bIns="0" rtlCol="0" anchor="ctr"/>
          <a:lstStyle/>
          <a:p>
            <a:pPr marL="0" indent="0">
              <a:buNone/>
            </a:pPr>
            <a:r>
              <a:rPr lang="en-US" sz="1500" b="1">
                <a:solidFill>
                  <a:srgbClr val="33322B"/>
                </a:solidFill>
                <a:latin typeface="Calibri" pitchFamily="34" charset="0"/>
                <a:ea typeface="Calibri" pitchFamily="34" charset="-122"/>
                <a:cs typeface="Calibri" pitchFamily="34" charset="-120"/>
              </a:rPr>
              <a:t>One-way trips scheduled</a:t>
            </a:r>
            <a:endParaRPr lang="en-US" sz="1500" dirty="0"/>
          </a:p>
        </p:txBody>
      </p:sp>
      <p:sp>
        <p:nvSpPr>
          <p:cNvPr id="27" name="Text 25"/>
          <p:cNvSpPr/>
          <p:nvPr/>
        </p:nvSpPr>
        <p:spPr>
          <a:xfrm>
            <a:off x="8478317" y="5715000"/>
            <a:ext cx="2753258" cy="365760"/>
          </a:xfrm>
          <a:prstGeom prst="rect">
            <a:avLst/>
          </a:prstGeom>
          <a:noFill/>
          <a:ln/>
        </p:spPr>
        <p:txBody>
          <a:bodyPr wrap="square" lIns="0" tIns="0" rIns="0" bIns="0" rtlCol="0" anchor="ctr"/>
          <a:lstStyle/>
          <a:p>
            <a:pPr marL="0" indent="0">
              <a:buNone/>
            </a:pPr>
            <a:r>
              <a:rPr lang="en-US" sz="1250">
                <a:solidFill>
                  <a:srgbClr val="6E6C5B"/>
                </a:solidFill>
                <a:latin typeface="Calibri" pitchFamily="34" charset="0"/>
                <a:ea typeface="Calibri" pitchFamily="34" charset="-122"/>
                <a:cs typeface="Calibri" pitchFamily="34" charset="-120"/>
              </a:rPr>
              <a:t>across 309 service days</a:t>
            </a:r>
            <a:endParaRPr lang="en-US" sz="1250" dirty="0"/>
          </a:p>
        </p:txBody>
      </p:sp>
      <p:sp>
        <p:nvSpPr>
          <p:cNvPr id="28" name="Text 26"/>
          <p:cNvSpPr/>
          <p:nvPr/>
        </p:nvSpPr>
        <p:spPr>
          <a:xfrm>
            <a:off x="640080" y="6355080"/>
            <a:ext cx="10881360" cy="274320"/>
          </a:xfrm>
          <a:prstGeom prst="rect">
            <a:avLst/>
          </a:prstGeom>
          <a:noFill/>
          <a:ln/>
        </p:spPr>
        <p:txBody>
          <a:bodyPr wrap="square" rtlCol="0" anchor="ctr"/>
          <a:lstStyle/>
          <a:p>
            <a:pPr marL="0" indent="0">
              <a:buNone/>
            </a:pPr>
            <a:r>
              <a:rPr lang="en-US" sz="1000" i="1" dirty="0">
                <a:solidFill>
                  <a:srgbClr val="6E6C5B"/>
                </a:solidFill>
                <a:latin typeface="Calibri" pitchFamily="34" charset="0"/>
                <a:ea typeface="Calibri" pitchFamily="34" charset="-122"/>
                <a:cs typeface="Calibri" pitchFamily="34" charset="-120"/>
              </a:rPr>
              <a:t>Source: BRTA FY2026 Fixed Route Performance Report</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127</TotalTime>
  <Words>805</Words>
  <Application>Microsoft Office PowerPoint</Application>
  <PresentationFormat>Widescreen</PresentationFormat>
  <Paragraphs>203</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Trebuchet MS</vt:lpstr>
      <vt:lpstr>Office Theme</vt:lpstr>
      <vt:lpstr>Berkshire Regional Transit Authority</vt:lpstr>
      <vt:lpstr>A Strong Year for Public Transit in the Berkshires</vt:lpstr>
      <vt:lpstr>Ridership Keeps Climbing</vt:lpstr>
      <vt:lpstr>Paratransit Ridership by Year</vt:lpstr>
      <vt:lpstr>The Region's Busiest Routes</vt:lpstr>
      <vt:lpstr>Scheduled Trips by Route</vt:lpstr>
      <vt:lpstr>Cancellations by Route</vt:lpstr>
      <vt:lpstr>Route Performance Summary</vt:lpstr>
      <vt:lpstr>Reliable, Safe, and Well-Maintained</vt:lpstr>
      <vt:lpstr>Door-to-Door Rides for Eligible Riders</vt:lpstr>
      <vt:lpstr>Link 413: Connecting the Region</vt:lpstr>
      <vt:lpstr>Passengers by Month and Week</vt:lpstr>
      <vt:lpstr>Getting You Where You Need to Go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TB Msnhan</dc:creator>
  <cp:lastModifiedBy>Benjamin Hansen</cp:lastModifiedBy>
  <cp:revision>1</cp:revision>
  <dcterms:created xsi:type="dcterms:W3CDTF">2026-07-20T18:09:26Z</dcterms:created>
  <dcterms:modified xsi:type="dcterms:W3CDTF">2026-07-21T13:35:53Z</dcterms:modified>
</cp:coreProperties>
</file>